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34" r:id="rId1"/>
  </p:sldMasterIdLst>
  <p:notesMasterIdLst>
    <p:notesMasterId r:id="rId51"/>
  </p:notesMasterIdLst>
  <p:handoutMasterIdLst>
    <p:handoutMasterId r:id="rId52"/>
  </p:handoutMasterIdLst>
  <p:sldIdLst>
    <p:sldId id="731" r:id="rId2"/>
    <p:sldId id="732" r:id="rId3"/>
    <p:sldId id="263" r:id="rId4"/>
    <p:sldId id="765" r:id="rId5"/>
    <p:sldId id="789" r:id="rId6"/>
    <p:sldId id="790" r:id="rId7"/>
    <p:sldId id="285" r:id="rId8"/>
    <p:sldId id="733" r:id="rId9"/>
    <p:sldId id="767" r:id="rId10"/>
    <p:sldId id="768" r:id="rId11"/>
    <p:sldId id="769" r:id="rId12"/>
    <p:sldId id="770" r:id="rId13"/>
    <p:sldId id="735" r:id="rId14"/>
    <p:sldId id="772" r:id="rId15"/>
    <p:sldId id="773" r:id="rId16"/>
    <p:sldId id="736" r:id="rId17"/>
    <p:sldId id="737" r:id="rId18"/>
    <p:sldId id="738" r:id="rId19"/>
    <p:sldId id="739" r:id="rId20"/>
    <p:sldId id="740" r:id="rId21"/>
    <p:sldId id="743" r:id="rId22"/>
    <p:sldId id="774" r:id="rId23"/>
    <p:sldId id="775" r:id="rId24"/>
    <p:sldId id="746" r:id="rId25"/>
    <p:sldId id="747" r:id="rId26"/>
    <p:sldId id="776" r:id="rId27"/>
    <p:sldId id="794" r:id="rId28"/>
    <p:sldId id="791" r:id="rId29"/>
    <p:sldId id="778" r:id="rId30"/>
    <p:sldId id="754" r:id="rId31"/>
    <p:sldId id="755" r:id="rId32"/>
    <p:sldId id="756" r:id="rId33"/>
    <p:sldId id="757" r:id="rId34"/>
    <p:sldId id="758" r:id="rId35"/>
    <p:sldId id="759" r:id="rId36"/>
    <p:sldId id="787" r:id="rId37"/>
    <p:sldId id="786" r:id="rId38"/>
    <p:sldId id="760" r:id="rId39"/>
    <p:sldId id="761" r:id="rId40"/>
    <p:sldId id="762" r:id="rId41"/>
    <p:sldId id="785" r:id="rId42"/>
    <p:sldId id="784" r:id="rId43"/>
    <p:sldId id="783" r:id="rId44"/>
    <p:sldId id="764" r:id="rId45"/>
    <p:sldId id="782" r:id="rId46"/>
    <p:sldId id="781" r:id="rId47"/>
    <p:sldId id="779" r:id="rId48"/>
    <p:sldId id="792" r:id="rId49"/>
    <p:sldId id="793" r:id="rId50"/>
  </p:sldIdLst>
  <p:sldSz cx="9144000" cy="5143500" type="screen16x9"/>
  <p:notesSz cx="7010400" cy="9296400"/>
  <p:embeddedFontLst>
    <p:embeddedFont>
      <p:font typeface="Bebas Neue Bold" panose="020B0606020202050201" charset="0"/>
      <p:bold r:id="rId53"/>
    </p:embeddedFont>
    <p:embeddedFont>
      <p:font typeface="Roboto" panose="02000000000000000000" pitchFamily="2" charset="0"/>
      <p:regular r:id="rId54"/>
      <p:bold r:id="rId55"/>
      <p:italic r:id="rId56"/>
      <p:boldItalic r:id="rId57"/>
    </p:embeddedFont>
    <p:embeddedFont>
      <p:font typeface="Roboto Condensed" panose="02000000000000000000" pitchFamily="2" charset="0"/>
      <p:regular r:id="rId58"/>
      <p:bold r:id="rId59"/>
      <p:italic r:id="rId60"/>
      <p:boldItalic r:id="rId61"/>
    </p:embeddedFont>
    <p:embeddedFont>
      <p:font typeface="Source Sans Pro" panose="020B0503030403020204" pitchFamily="34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60" userDrawn="1">
          <p15:clr>
            <a:srgbClr val="A4A3A4"/>
          </p15:clr>
        </p15:guide>
        <p15:guide id="2" orient="horz" pos="108" userDrawn="1">
          <p15:clr>
            <a:srgbClr val="A4A3A4"/>
          </p15:clr>
        </p15:guide>
        <p15:guide id="3" orient="horz" pos="684" userDrawn="1">
          <p15:clr>
            <a:srgbClr val="A4A3A4"/>
          </p15:clr>
        </p15:guide>
        <p15:guide id="5" orient="horz" pos="3036" userDrawn="1">
          <p15:clr>
            <a:srgbClr val="A4A3A4"/>
          </p15:clr>
        </p15:guide>
        <p15:guide id="7" pos="5256" userDrawn="1">
          <p15:clr>
            <a:srgbClr val="A4A3A4"/>
          </p15:clr>
        </p15:guide>
        <p15:guide id="8" pos="5568" userDrawn="1">
          <p15:clr>
            <a:srgbClr val="A4A3A4"/>
          </p15:clr>
        </p15:guide>
        <p15:guide id="9" pos="2856" userDrawn="1">
          <p15:clr>
            <a:srgbClr val="A4A3A4"/>
          </p15:clr>
        </p15:guide>
        <p15:guide id="10" orient="horz" pos="1860" userDrawn="1">
          <p15:clr>
            <a:srgbClr val="A4A3A4"/>
          </p15:clr>
        </p15:guide>
        <p15:guide id="11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sha Rule" initials="TR" lastIdx="18" clrIdx="0"/>
  <p:cmAuthor id="2" name="Dylan Lebel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6B"/>
    <a:srgbClr val="009ADD"/>
    <a:srgbClr val="FFC000"/>
    <a:srgbClr val="DB6015"/>
    <a:srgbClr val="F5A81C"/>
    <a:srgbClr val="E66B4D"/>
    <a:srgbClr val="EAA22D"/>
    <a:srgbClr val="79BAE7"/>
    <a:srgbClr val="3498DB"/>
    <a:srgbClr val="81A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9" autoAdjust="0"/>
    <p:restoredTop sz="92969" autoAdjust="0"/>
  </p:normalViewPr>
  <p:slideViewPr>
    <p:cSldViewPr snapToGrid="0" snapToObjects="1">
      <p:cViewPr varScale="1">
        <p:scale>
          <a:sx n="136" d="100"/>
          <a:sy n="136" d="100"/>
        </p:scale>
        <p:origin x="762" y="96"/>
      </p:cViewPr>
      <p:guideLst>
        <p:guide orient="horz" pos="2460"/>
        <p:guide orient="horz" pos="108"/>
        <p:guide orient="horz" pos="684"/>
        <p:guide orient="horz" pos="3036"/>
        <p:guide pos="5256"/>
        <p:guide pos="5568"/>
        <p:guide pos="2856"/>
        <p:guide orient="horz" pos="1860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0928"/>
    </p:cViewPr>
  </p:sorterViewPr>
  <p:notesViewPr>
    <p:cSldViewPr snapToGrid="0" snapToObjects="1">
      <p:cViewPr varScale="1">
        <p:scale>
          <a:sx n="163" d="100"/>
          <a:sy n="163" d="100"/>
        </p:scale>
        <p:origin x="-6576" y="-12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3835128081765"/>
          <c:y val="4.0665434380776341E-2"/>
          <c:w val="0.84379378833532837"/>
          <c:h val="0.918669131238447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8DB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B601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63-274E-8292-06ACDBB560ED}"/>
              </c:ext>
            </c:extLst>
          </c:dPt>
          <c:dLbls>
            <c:dLbl>
              <c:idx val="0"/>
              <c:layout>
                <c:manualLayout>
                  <c:x val="-2.7731480869675459E-2"/>
                  <c:y val="3.6968576709796672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defRPr>
                    </a:pPr>
                    <a:r>
                      <a:rPr lang="en-US" dirty="0">
                        <a:latin typeface="Source Sans Pro" panose="020B0503030403020204" pitchFamily="34" charset="0"/>
                        <a:ea typeface="Source Sans Pro" panose="020B0503030403020204" pitchFamily="34" charset="0"/>
                      </a:rPr>
                      <a:t>$429,838,050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563-274E-8292-06ACDBB560E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defRPr>
                    </a:pPr>
                    <a:r>
                      <a:rPr lang="en-US" dirty="0">
                        <a:latin typeface="Source Sans Pro" panose="020B0503030403020204" pitchFamily="34" charset="0"/>
                        <a:ea typeface="Source Sans Pro" panose="020B0503030403020204" pitchFamily="34" charset="0"/>
                      </a:rPr>
                      <a:t>$278,611,220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563-274E-8292-06ACDBB560ED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defRPr>
                    </a:pPr>
                    <a:r>
                      <a:rPr lang="en-US" dirty="0">
                        <a:latin typeface="Source Sans Pro" panose="020B0503030403020204" pitchFamily="34" charset="0"/>
                        <a:ea typeface="Source Sans Pro" panose="020B0503030403020204" pitchFamily="34" charset="0"/>
                      </a:rPr>
                      <a:t>$258,107,277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563-274E-8292-06ACDBB560ED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defRPr>
                    </a:pPr>
                    <a:r>
                      <a:rPr lang="en-US" dirty="0">
                        <a:latin typeface="Source Sans Pro" panose="020B0503030403020204" pitchFamily="34" charset="0"/>
                        <a:ea typeface="Source Sans Pro" panose="020B0503030403020204" pitchFamily="34" charset="0"/>
                      </a:rPr>
                      <a:t>$230,691,864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563-274E-8292-06ACDBB560ED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defRPr>
                    </a:pPr>
                    <a:r>
                      <a:rPr lang="en-US" dirty="0">
                        <a:latin typeface="Source Sans Pro" panose="020B0503030403020204" pitchFamily="34" charset="0"/>
                        <a:ea typeface="Source Sans Pro" panose="020B0503030403020204" pitchFamily="34" charset="0"/>
                      </a:rPr>
                      <a:t>$225,568,067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563-274E-8292-06ACDBB560ED}"/>
                </c:ext>
              </c:extLst>
            </c:dLbl>
            <c:dLbl>
              <c:idx val="5"/>
              <c:layout>
                <c:manualLayout>
                  <c:x val="-6.7603346456692913E-3"/>
                  <c:y val="-5.729100483608997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$189,557,711	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563-274E-8292-06ACDBB560ED}"/>
                </c:ext>
              </c:extLst>
            </c:dLbl>
            <c:dLbl>
              <c:idx val="6"/>
              <c:layout>
                <c:manualLayout>
                  <c:x val="-4.961122047244094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$79,412,281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563-274E-8292-06ACDBB560ED}"/>
                </c:ext>
              </c:extLst>
            </c:dLbl>
            <c:dLbl>
              <c:idx val="7"/>
              <c:layout>
                <c:manualLayout>
                  <c:x val="-4.7841207349081363E-3"/>
                  <c:y val="1.1458200967217994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$23,340,220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563-274E-8292-06ACDBB560ED}"/>
                </c:ext>
              </c:extLst>
            </c:dLbl>
            <c:dLbl>
              <c:idx val="8"/>
              <c:layout>
                <c:manualLayout>
                  <c:x val="-5.2826443569553806E-3"/>
                  <c:y val="1.1458200967217994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$20,379,868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563-274E-8292-06ACDBB560ED}"/>
                </c:ext>
              </c:extLst>
            </c:dLbl>
            <c:dLbl>
              <c:idx val="9"/>
              <c:layout>
                <c:manualLayout>
                  <c:x val="-6.266896325459317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$18,370,511	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563-274E-8292-06ACDBB560E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63-274E-8292-06ACDBB560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MANUAL MATERIAL HANDLING</c:v>
                </c:pt>
                <c:pt idx="1">
                  <c:v>FALLS - SAME LEVEL</c:v>
                </c:pt>
                <c:pt idx="2">
                  <c:v>CUMULATIVE TRAUMA</c:v>
                </c:pt>
                <c:pt idx="3">
                  <c:v>STRUCK BY OR AGAINST</c:v>
                </c:pt>
                <c:pt idx="4">
                  <c:v>FALLS - ELEVATION</c:v>
                </c:pt>
                <c:pt idx="5">
                  <c:v>MOTOR VEHICLE</c:v>
                </c:pt>
                <c:pt idx="6">
                  <c:v>CAUGHT IN OR BETWEEN</c:v>
                </c:pt>
                <c:pt idx="7">
                  <c:v>OCCUPATIONAL DISEASE</c:v>
                </c:pt>
                <c:pt idx="8">
                  <c:v>ENVIRONMENTAL EXPOSURE</c:v>
                </c:pt>
                <c:pt idx="9">
                  <c:v>WORKPLACE VIOLENCE</c:v>
                </c:pt>
              </c:strCache>
            </c:strRef>
          </c:cat>
          <c:val>
            <c:numRef>
              <c:f>Sheet1!$B$2:$B$12</c:f>
              <c:numCache>
                <c:formatCode>"$"#,##0</c:formatCode>
                <c:ptCount val="11"/>
                <c:pt idx="0">
                  <c:v>400860285</c:v>
                </c:pt>
                <c:pt idx="1">
                  <c:v>216300676</c:v>
                </c:pt>
                <c:pt idx="2">
                  <c:v>215883154</c:v>
                </c:pt>
                <c:pt idx="3">
                  <c:v>200487137</c:v>
                </c:pt>
                <c:pt idx="4">
                  <c:v>157239832</c:v>
                </c:pt>
                <c:pt idx="5">
                  <c:v>93651386</c:v>
                </c:pt>
                <c:pt idx="6">
                  <c:v>54430657</c:v>
                </c:pt>
                <c:pt idx="7">
                  <c:v>20119965</c:v>
                </c:pt>
                <c:pt idx="8">
                  <c:v>16488711</c:v>
                </c:pt>
                <c:pt idx="9">
                  <c:v>10533344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563-274E-8292-06ACDBB560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482792256"/>
        <c:axId val="482790592"/>
      </c:barChart>
      <c:catAx>
        <c:axId val="482792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482790592"/>
        <c:crosses val="autoZero"/>
        <c:auto val="1"/>
        <c:lblAlgn val="ctr"/>
        <c:lblOffset val="50"/>
        <c:noMultiLvlLbl val="0"/>
      </c:catAx>
      <c:valAx>
        <c:axId val="482790592"/>
        <c:scaling>
          <c:orientation val="minMax"/>
          <c:max val="400900000.00000006"/>
        </c:scaling>
        <c:delete val="1"/>
        <c:axPos val="t"/>
        <c:numFmt formatCode="&quot;$&quot;#,##0" sourceLinked="1"/>
        <c:majorTickMark val="none"/>
        <c:minorTickMark val="none"/>
        <c:tickLblPos val="nextTo"/>
        <c:crossAx val="48279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 Condensed" panose="02000000000000000000" pitchFamily="2" charset="0"/>
          <a:ea typeface="Roboto Condensed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EABB2-A8AD-42AF-95A2-7593642E7C71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D3CB3-FBEF-4128-88FE-8EF412650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34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F52FE1-206E-194F-AEF2-503A6FC86ED8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6A6CE7-49CE-C645-B306-B08ECDF898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4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A6CE7-49CE-C645-B306-B08ECDF898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92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DAF1-30D6-44FF-83EC-F51FF804D37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69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DAF1-30D6-44FF-83EC-F51FF804D37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33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DAF1-30D6-44FF-83EC-F51FF804D37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75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DAF1-30D6-44FF-83EC-F51FF804D37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1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DAF1-30D6-44FF-83EC-F51FF804D37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55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DAF1-30D6-44FF-83EC-F51FF804D37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61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DAF1-30D6-44FF-83EC-F51FF804D37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49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DAF1-30D6-44FF-83EC-F51FF804D37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2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DAF1-30D6-44FF-83EC-F51FF804D37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76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DAF1-30D6-44FF-83EC-F51FF804D37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1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DAF1-30D6-44FF-83EC-F51FF804D37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38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DAF1-30D6-44FF-83EC-F51FF804D37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49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DAF1-30D6-44FF-83EC-F51FF804D37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74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DAF1-30D6-44FF-83EC-F51FF804D37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06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DAF1-30D6-44FF-83EC-F51FF804D37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0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DAF1-30D6-44FF-83EC-F51FF804D37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DAF1-30D6-44FF-83EC-F51FF804D37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3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DAF1-30D6-44FF-83EC-F51FF804D37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1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DAF1-30D6-44FF-83EC-F51FF804D37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61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DAF1-30D6-44FF-83EC-F51FF804D37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43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DAF1-30D6-44FF-83EC-F51FF804D37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76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DAF1-30D6-44FF-83EC-F51FF804D37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rminator 2">
            <a:extLst>
              <a:ext uri="{FF2B5EF4-FFF2-40B4-BE49-F238E27FC236}">
                <a16:creationId xmlns:a16="http://schemas.microsoft.com/office/drawing/2014/main" id="{9F28185E-B97C-D1EF-D46E-D40D35916656}"/>
              </a:ext>
            </a:extLst>
          </p:cNvPr>
          <p:cNvSpPr/>
          <p:nvPr userDrawn="1"/>
        </p:nvSpPr>
        <p:spPr>
          <a:xfrm rot="5400000">
            <a:off x="2663126" y="-2829237"/>
            <a:ext cx="3742381" cy="9268661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3 w 14821"/>
              <a:gd name="connsiteY0" fmla="*/ 45 h 21600"/>
              <a:gd name="connsiteX1" fmla="*/ 13636 w 14821"/>
              <a:gd name="connsiteY1" fmla="*/ 0 h 21600"/>
              <a:gd name="connsiteX2" fmla="*/ 14821 w 14821"/>
              <a:gd name="connsiteY2" fmla="*/ 10662 h 21600"/>
              <a:gd name="connsiteX3" fmla="*/ 13636 w 14821"/>
              <a:gd name="connsiteY3" fmla="*/ 21600 h 21600"/>
              <a:gd name="connsiteX4" fmla="*/ 426 w 14821"/>
              <a:gd name="connsiteY4" fmla="*/ 21491 h 21600"/>
              <a:gd name="connsiteX5" fmla="*/ 26 w 14821"/>
              <a:gd name="connsiteY5" fmla="*/ 10980 h 21600"/>
              <a:gd name="connsiteX6" fmla="*/ 33 w 14821"/>
              <a:gd name="connsiteY6" fmla="*/ 45 h 21600"/>
              <a:gd name="connsiteX0" fmla="*/ 23 w 14811"/>
              <a:gd name="connsiteY0" fmla="*/ 45 h 21600"/>
              <a:gd name="connsiteX1" fmla="*/ 13626 w 14811"/>
              <a:gd name="connsiteY1" fmla="*/ 0 h 21600"/>
              <a:gd name="connsiteX2" fmla="*/ 14811 w 14811"/>
              <a:gd name="connsiteY2" fmla="*/ 10662 h 21600"/>
              <a:gd name="connsiteX3" fmla="*/ 13626 w 14811"/>
              <a:gd name="connsiteY3" fmla="*/ 21600 h 21600"/>
              <a:gd name="connsiteX4" fmla="*/ 289 w 14811"/>
              <a:gd name="connsiteY4" fmla="*/ 21565 h 21600"/>
              <a:gd name="connsiteX5" fmla="*/ 16 w 14811"/>
              <a:gd name="connsiteY5" fmla="*/ 10980 h 21600"/>
              <a:gd name="connsiteX6" fmla="*/ 23 w 14811"/>
              <a:gd name="connsiteY6" fmla="*/ 45 h 21600"/>
              <a:gd name="connsiteX0" fmla="*/ 23 w 14811"/>
              <a:gd name="connsiteY0" fmla="*/ 45 h 21565"/>
              <a:gd name="connsiteX1" fmla="*/ 13626 w 14811"/>
              <a:gd name="connsiteY1" fmla="*/ 0 h 21565"/>
              <a:gd name="connsiteX2" fmla="*/ 14811 w 14811"/>
              <a:gd name="connsiteY2" fmla="*/ 10662 h 21565"/>
              <a:gd name="connsiteX3" fmla="*/ 13584 w 14811"/>
              <a:gd name="connsiteY3" fmla="*/ 21426 h 21565"/>
              <a:gd name="connsiteX4" fmla="*/ 289 w 14811"/>
              <a:gd name="connsiteY4" fmla="*/ 21565 h 21565"/>
              <a:gd name="connsiteX5" fmla="*/ 16 w 14811"/>
              <a:gd name="connsiteY5" fmla="*/ 10980 h 21565"/>
              <a:gd name="connsiteX6" fmla="*/ 23 w 14811"/>
              <a:gd name="connsiteY6" fmla="*/ 45 h 21565"/>
              <a:gd name="connsiteX0" fmla="*/ 434 w 14797"/>
              <a:gd name="connsiteY0" fmla="*/ 119 h 21565"/>
              <a:gd name="connsiteX1" fmla="*/ 13612 w 14797"/>
              <a:gd name="connsiteY1" fmla="*/ 0 h 21565"/>
              <a:gd name="connsiteX2" fmla="*/ 14797 w 14797"/>
              <a:gd name="connsiteY2" fmla="*/ 10662 h 21565"/>
              <a:gd name="connsiteX3" fmla="*/ 13570 w 14797"/>
              <a:gd name="connsiteY3" fmla="*/ 21426 h 21565"/>
              <a:gd name="connsiteX4" fmla="*/ 275 w 14797"/>
              <a:gd name="connsiteY4" fmla="*/ 21565 h 21565"/>
              <a:gd name="connsiteX5" fmla="*/ 2 w 14797"/>
              <a:gd name="connsiteY5" fmla="*/ 10980 h 21565"/>
              <a:gd name="connsiteX6" fmla="*/ 434 w 14797"/>
              <a:gd name="connsiteY6" fmla="*/ 119 h 21565"/>
              <a:gd name="connsiteX0" fmla="*/ 160 w 14523"/>
              <a:gd name="connsiteY0" fmla="*/ 119 h 21565"/>
              <a:gd name="connsiteX1" fmla="*/ 13338 w 14523"/>
              <a:gd name="connsiteY1" fmla="*/ 0 h 21565"/>
              <a:gd name="connsiteX2" fmla="*/ 14523 w 14523"/>
              <a:gd name="connsiteY2" fmla="*/ 10662 h 21565"/>
              <a:gd name="connsiteX3" fmla="*/ 13296 w 14523"/>
              <a:gd name="connsiteY3" fmla="*/ 21426 h 21565"/>
              <a:gd name="connsiteX4" fmla="*/ 1 w 14523"/>
              <a:gd name="connsiteY4" fmla="*/ 21565 h 21565"/>
              <a:gd name="connsiteX5" fmla="*/ 407 w 14523"/>
              <a:gd name="connsiteY5" fmla="*/ 10955 h 21565"/>
              <a:gd name="connsiteX6" fmla="*/ 160 w 14523"/>
              <a:gd name="connsiteY6" fmla="*/ 119 h 21565"/>
              <a:gd name="connsiteX0" fmla="*/ 163 w 14526"/>
              <a:gd name="connsiteY0" fmla="*/ 119 h 21565"/>
              <a:gd name="connsiteX1" fmla="*/ 13341 w 14526"/>
              <a:gd name="connsiteY1" fmla="*/ 0 h 21565"/>
              <a:gd name="connsiteX2" fmla="*/ 14526 w 14526"/>
              <a:gd name="connsiteY2" fmla="*/ 10662 h 21565"/>
              <a:gd name="connsiteX3" fmla="*/ 13299 w 14526"/>
              <a:gd name="connsiteY3" fmla="*/ 21426 h 21565"/>
              <a:gd name="connsiteX4" fmla="*/ 4 w 14526"/>
              <a:gd name="connsiteY4" fmla="*/ 21565 h 21565"/>
              <a:gd name="connsiteX5" fmla="*/ 70 w 14526"/>
              <a:gd name="connsiteY5" fmla="*/ 10955 h 21565"/>
              <a:gd name="connsiteX6" fmla="*/ 163 w 14526"/>
              <a:gd name="connsiteY6" fmla="*/ 119 h 21565"/>
              <a:gd name="connsiteX0" fmla="*/ 0 w 14533"/>
              <a:gd name="connsiteY0" fmla="*/ 193 h 21565"/>
              <a:gd name="connsiteX1" fmla="*/ 13348 w 14533"/>
              <a:gd name="connsiteY1" fmla="*/ 0 h 21565"/>
              <a:gd name="connsiteX2" fmla="*/ 14533 w 14533"/>
              <a:gd name="connsiteY2" fmla="*/ 10662 h 21565"/>
              <a:gd name="connsiteX3" fmla="*/ 13306 w 14533"/>
              <a:gd name="connsiteY3" fmla="*/ 21426 h 21565"/>
              <a:gd name="connsiteX4" fmla="*/ 11 w 14533"/>
              <a:gd name="connsiteY4" fmla="*/ 21565 h 21565"/>
              <a:gd name="connsiteX5" fmla="*/ 77 w 14533"/>
              <a:gd name="connsiteY5" fmla="*/ 10955 h 21565"/>
              <a:gd name="connsiteX6" fmla="*/ 0 w 14533"/>
              <a:gd name="connsiteY6" fmla="*/ 193 h 21565"/>
              <a:gd name="connsiteX0" fmla="*/ 0 w 14533"/>
              <a:gd name="connsiteY0" fmla="*/ 19 h 21391"/>
              <a:gd name="connsiteX1" fmla="*/ 13348 w 14533"/>
              <a:gd name="connsiteY1" fmla="*/ 0 h 21391"/>
              <a:gd name="connsiteX2" fmla="*/ 14533 w 14533"/>
              <a:gd name="connsiteY2" fmla="*/ 10488 h 21391"/>
              <a:gd name="connsiteX3" fmla="*/ 13306 w 14533"/>
              <a:gd name="connsiteY3" fmla="*/ 21252 h 21391"/>
              <a:gd name="connsiteX4" fmla="*/ 11 w 14533"/>
              <a:gd name="connsiteY4" fmla="*/ 21391 h 21391"/>
              <a:gd name="connsiteX5" fmla="*/ 77 w 14533"/>
              <a:gd name="connsiteY5" fmla="*/ 10781 h 21391"/>
              <a:gd name="connsiteX6" fmla="*/ 0 w 14533"/>
              <a:gd name="connsiteY6" fmla="*/ 19 h 21391"/>
              <a:gd name="connsiteX0" fmla="*/ 0 w 14533"/>
              <a:gd name="connsiteY0" fmla="*/ 19 h 21292"/>
              <a:gd name="connsiteX1" fmla="*/ 13348 w 14533"/>
              <a:gd name="connsiteY1" fmla="*/ 0 h 21292"/>
              <a:gd name="connsiteX2" fmla="*/ 14533 w 14533"/>
              <a:gd name="connsiteY2" fmla="*/ 10488 h 21292"/>
              <a:gd name="connsiteX3" fmla="*/ 13306 w 14533"/>
              <a:gd name="connsiteY3" fmla="*/ 21252 h 21292"/>
              <a:gd name="connsiteX4" fmla="*/ 266 w 14533"/>
              <a:gd name="connsiteY4" fmla="*/ 21292 h 21292"/>
              <a:gd name="connsiteX5" fmla="*/ 77 w 14533"/>
              <a:gd name="connsiteY5" fmla="*/ 10781 h 21292"/>
              <a:gd name="connsiteX6" fmla="*/ 0 w 14533"/>
              <a:gd name="connsiteY6" fmla="*/ 19 h 21292"/>
              <a:gd name="connsiteX0" fmla="*/ 0 w 14533"/>
              <a:gd name="connsiteY0" fmla="*/ 19 h 21292"/>
              <a:gd name="connsiteX1" fmla="*/ 13348 w 14533"/>
              <a:gd name="connsiteY1" fmla="*/ 0 h 21292"/>
              <a:gd name="connsiteX2" fmla="*/ 14533 w 14533"/>
              <a:gd name="connsiteY2" fmla="*/ 10488 h 21292"/>
              <a:gd name="connsiteX3" fmla="*/ 13306 w 14533"/>
              <a:gd name="connsiteY3" fmla="*/ 21252 h 21292"/>
              <a:gd name="connsiteX4" fmla="*/ 96 w 14533"/>
              <a:gd name="connsiteY4" fmla="*/ 21292 h 21292"/>
              <a:gd name="connsiteX5" fmla="*/ 77 w 14533"/>
              <a:gd name="connsiteY5" fmla="*/ 10781 h 21292"/>
              <a:gd name="connsiteX6" fmla="*/ 0 w 14533"/>
              <a:gd name="connsiteY6" fmla="*/ 19 h 21292"/>
              <a:gd name="connsiteX0" fmla="*/ 33 w 14566"/>
              <a:gd name="connsiteY0" fmla="*/ 19 h 21267"/>
              <a:gd name="connsiteX1" fmla="*/ 13381 w 14566"/>
              <a:gd name="connsiteY1" fmla="*/ 0 h 21267"/>
              <a:gd name="connsiteX2" fmla="*/ 14566 w 14566"/>
              <a:gd name="connsiteY2" fmla="*/ 10488 h 21267"/>
              <a:gd name="connsiteX3" fmla="*/ 13339 w 14566"/>
              <a:gd name="connsiteY3" fmla="*/ 21252 h 21267"/>
              <a:gd name="connsiteX4" fmla="*/ 2 w 14566"/>
              <a:gd name="connsiteY4" fmla="*/ 21267 h 21267"/>
              <a:gd name="connsiteX5" fmla="*/ 110 w 14566"/>
              <a:gd name="connsiteY5" fmla="*/ 10781 h 21267"/>
              <a:gd name="connsiteX6" fmla="*/ 33 w 14566"/>
              <a:gd name="connsiteY6" fmla="*/ 19 h 2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66" h="21267">
                <a:moveTo>
                  <a:pt x="33" y="19"/>
                </a:moveTo>
                <a:lnTo>
                  <a:pt x="13381" y="0"/>
                </a:lnTo>
                <a:cubicBezTo>
                  <a:pt x="13927" y="2030"/>
                  <a:pt x="14573" y="6946"/>
                  <a:pt x="14566" y="10488"/>
                </a:cubicBezTo>
                <a:cubicBezTo>
                  <a:pt x="14559" y="14030"/>
                  <a:pt x="14139" y="17295"/>
                  <a:pt x="13339" y="21252"/>
                </a:cubicBezTo>
                <a:lnTo>
                  <a:pt x="2" y="21267"/>
                </a:lnTo>
                <a:cubicBezTo>
                  <a:pt x="-20" y="17352"/>
                  <a:pt x="105" y="14322"/>
                  <a:pt x="110" y="10781"/>
                </a:cubicBezTo>
                <a:cubicBezTo>
                  <a:pt x="115" y="7240"/>
                  <a:pt x="44" y="5059"/>
                  <a:pt x="33" y="19"/>
                </a:cubicBezTo>
                <a:close/>
              </a:path>
            </a:pathLst>
          </a:custGeom>
          <a:solidFill>
            <a:srgbClr val="F5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DBDBB63-AEF6-8B80-C49D-7069D0AD6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3" y="263452"/>
            <a:ext cx="1500116" cy="664368"/>
          </a:xfrm>
          <a:prstGeom prst="rect">
            <a:avLst/>
          </a:prstGeom>
          <a:effectLst>
            <a:outerShdw blurRad="50800" dist="23160" dir="4560000" sx="96177" sy="96177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07792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C0E5EC-258B-3D10-0E1E-5BF93DD1D7FD}"/>
              </a:ext>
            </a:extLst>
          </p:cNvPr>
          <p:cNvSpPr/>
          <p:nvPr userDrawn="1"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11D98DA-6FD2-A66A-C97A-71357FAE62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468" y="4577892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  <p:sp>
        <p:nvSpPr>
          <p:cNvPr id="2" name="Terminator 2">
            <a:extLst>
              <a:ext uri="{FF2B5EF4-FFF2-40B4-BE49-F238E27FC236}">
                <a16:creationId xmlns:a16="http://schemas.microsoft.com/office/drawing/2014/main" id="{8B8C37AC-282A-DC36-8B75-3D6C75FD7CD2}"/>
              </a:ext>
            </a:extLst>
          </p:cNvPr>
          <p:cNvSpPr/>
          <p:nvPr userDrawn="1"/>
        </p:nvSpPr>
        <p:spPr>
          <a:xfrm>
            <a:off x="-88233" y="-58723"/>
            <a:ext cx="4660233" cy="5260944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solidFill>
            <a:srgbClr val="00426B">
              <a:alpha val="797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96222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EBE02C2-96DF-C5CB-18FD-F4A5E549D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75" y="4561373"/>
            <a:ext cx="810535" cy="358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8F0474-A295-DB7F-5CD6-59FA83886530}"/>
              </a:ext>
            </a:extLst>
          </p:cNvPr>
          <p:cNvSpPr/>
          <p:nvPr userDrawn="1"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920D313-21A0-8825-7F0F-F16B70D7C5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5" name="Terminator 2">
            <a:extLst>
              <a:ext uri="{FF2B5EF4-FFF2-40B4-BE49-F238E27FC236}">
                <a16:creationId xmlns:a16="http://schemas.microsoft.com/office/drawing/2014/main" id="{9FADD268-AF7E-A508-BA30-4ADC93426823}"/>
              </a:ext>
            </a:extLst>
          </p:cNvPr>
          <p:cNvSpPr/>
          <p:nvPr userDrawn="1"/>
        </p:nvSpPr>
        <p:spPr>
          <a:xfrm rot="10800000">
            <a:off x="4865507" y="-58722"/>
            <a:ext cx="4344947" cy="5260944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solidFill>
            <a:srgbClr val="009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40F67DE-CA23-E190-E595-D20F941357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65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EBE02C2-96DF-C5CB-18FD-F4A5E549D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75" y="4561373"/>
            <a:ext cx="810535" cy="358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8F0474-A295-DB7F-5CD6-59FA83886530}"/>
              </a:ext>
            </a:extLst>
          </p:cNvPr>
          <p:cNvSpPr/>
          <p:nvPr userDrawn="1"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920D313-21A0-8825-7F0F-F16B70D7C5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6" name="Terminator 2">
            <a:extLst>
              <a:ext uri="{FF2B5EF4-FFF2-40B4-BE49-F238E27FC236}">
                <a16:creationId xmlns:a16="http://schemas.microsoft.com/office/drawing/2014/main" id="{FCAEB6D2-C46E-140A-6D52-C49A83AB56DC}"/>
              </a:ext>
            </a:extLst>
          </p:cNvPr>
          <p:cNvSpPr/>
          <p:nvPr userDrawn="1"/>
        </p:nvSpPr>
        <p:spPr>
          <a:xfrm rot="10800000">
            <a:off x="4548356" y="-58723"/>
            <a:ext cx="4630479" cy="5260944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solidFill>
            <a:srgbClr val="F5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40F67DE-CA23-E190-E595-D20F941357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97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rminator 2">
            <a:extLst>
              <a:ext uri="{FF2B5EF4-FFF2-40B4-BE49-F238E27FC236}">
                <a16:creationId xmlns:a16="http://schemas.microsoft.com/office/drawing/2014/main" id="{0767F6CB-2C65-A168-641D-B4C081A45CE8}"/>
              </a:ext>
            </a:extLst>
          </p:cNvPr>
          <p:cNvSpPr/>
          <p:nvPr userDrawn="1"/>
        </p:nvSpPr>
        <p:spPr>
          <a:xfrm rot="16200000">
            <a:off x="4065021" y="4680"/>
            <a:ext cx="1013958" cy="937378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12384 w 15661"/>
              <a:gd name="connsiteY0" fmla="*/ 45 h 21690"/>
              <a:gd name="connsiteX1" fmla="*/ 14476 w 15661"/>
              <a:gd name="connsiteY1" fmla="*/ 0 h 21690"/>
              <a:gd name="connsiteX2" fmla="*/ 15661 w 15661"/>
              <a:gd name="connsiteY2" fmla="*/ 10662 h 21690"/>
              <a:gd name="connsiteX3" fmla="*/ 14476 w 15661"/>
              <a:gd name="connsiteY3" fmla="*/ 21600 h 21690"/>
              <a:gd name="connsiteX4" fmla="*/ 841 w 15661"/>
              <a:gd name="connsiteY4" fmla="*/ 21690 h 21690"/>
              <a:gd name="connsiteX5" fmla="*/ 866 w 15661"/>
              <a:gd name="connsiteY5" fmla="*/ 10980 h 21690"/>
              <a:gd name="connsiteX6" fmla="*/ 12384 w 15661"/>
              <a:gd name="connsiteY6" fmla="*/ 45 h 21690"/>
              <a:gd name="connsiteX0" fmla="*/ 11519 w 14796"/>
              <a:gd name="connsiteY0" fmla="*/ 45 h 21616"/>
              <a:gd name="connsiteX1" fmla="*/ 13611 w 14796"/>
              <a:gd name="connsiteY1" fmla="*/ 0 h 21616"/>
              <a:gd name="connsiteX2" fmla="*/ 14796 w 14796"/>
              <a:gd name="connsiteY2" fmla="*/ 10662 h 21616"/>
              <a:gd name="connsiteX3" fmla="*/ 13611 w 14796"/>
              <a:gd name="connsiteY3" fmla="*/ 21600 h 21616"/>
              <a:gd name="connsiteX4" fmla="*/ 11536 w 14796"/>
              <a:gd name="connsiteY4" fmla="*/ 21616 h 21616"/>
              <a:gd name="connsiteX5" fmla="*/ 1 w 14796"/>
              <a:gd name="connsiteY5" fmla="*/ 10980 h 21616"/>
              <a:gd name="connsiteX6" fmla="*/ 11519 w 14796"/>
              <a:gd name="connsiteY6" fmla="*/ 45 h 21616"/>
              <a:gd name="connsiteX0" fmla="*/ 204 w 3481"/>
              <a:gd name="connsiteY0" fmla="*/ 45 h 21616"/>
              <a:gd name="connsiteX1" fmla="*/ 2296 w 3481"/>
              <a:gd name="connsiteY1" fmla="*/ 0 h 21616"/>
              <a:gd name="connsiteX2" fmla="*/ 3481 w 3481"/>
              <a:gd name="connsiteY2" fmla="*/ 10662 h 21616"/>
              <a:gd name="connsiteX3" fmla="*/ 2296 w 3481"/>
              <a:gd name="connsiteY3" fmla="*/ 21600 h 21616"/>
              <a:gd name="connsiteX4" fmla="*/ 221 w 3481"/>
              <a:gd name="connsiteY4" fmla="*/ 21616 h 21616"/>
              <a:gd name="connsiteX5" fmla="*/ 1 w 3481"/>
              <a:gd name="connsiteY5" fmla="*/ 10704 h 21616"/>
              <a:gd name="connsiteX6" fmla="*/ 204 w 3481"/>
              <a:gd name="connsiteY6" fmla="*/ 45 h 21616"/>
              <a:gd name="connsiteX0" fmla="*/ 176 w 10011"/>
              <a:gd name="connsiteY0" fmla="*/ 0 h 10005"/>
              <a:gd name="connsiteX1" fmla="*/ 6607 w 10011"/>
              <a:gd name="connsiteY1" fmla="*/ 5 h 10005"/>
              <a:gd name="connsiteX2" fmla="*/ 10011 w 10011"/>
              <a:gd name="connsiteY2" fmla="*/ 4937 h 10005"/>
              <a:gd name="connsiteX3" fmla="*/ 6607 w 10011"/>
              <a:gd name="connsiteY3" fmla="*/ 9998 h 10005"/>
              <a:gd name="connsiteX4" fmla="*/ 646 w 10011"/>
              <a:gd name="connsiteY4" fmla="*/ 10005 h 10005"/>
              <a:gd name="connsiteX5" fmla="*/ 14 w 10011"/>
              <a:gd name="connsiteY5" fmla="*/ 4957 h 10005"/>
              <a:gd name="connsiteX6" fmla="*/ 176 w 10011"/>
              <a:gd name="connsiteY6" fmla="*/ 0 h 10005"/>
              <a:gd name="connsiteX0" fmla="*/ 197 w 10032"/>
              <a:gd name="connsiteY0" fmla="*/ 0 h 10005"/>
              <a:gd name="connsiteX1" fmla="*/ 6628 w 10032"/>
              <a:gd name="connsiteY1" fmla="*/ 5 h 10005"/>
              <a:gd name="connsiteX2" fmla="*/ 10032 w 10032"/>
              <a:gd name="connsiteY2" fmla="*/ 4937 h 10005"/>
              <a:gd name="connsiteX3" fmla="*/ 6628 w 10032"/>
              <a:gd name="connsiteY3" fmla="*/ 9998 h 10005"/>
              <a:gd name="connsiteX4" fmla="*/ 35 w 10032"/>
              <a:gd name="connsiteY4" fmla="*/ 10005 h 10005"/>
              <a:gd name="connsiteX5" fmla="*/ 35 w 10032"/>
              <a:gd name="connsiteY5" fmla="*/ 4957 h 10005"/>
              <a:gd name="connsiteX6" fmla="*/ 197 w 10032"/>
              <a:gd name="connsiteY6" fmla="*/ 0 h 1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2" h="10005">
                <a:moveTo>
                  <a:pt x="197" y="0"/>
                </a:moveTo>
                <a:lnTo>
                  <a:pt x="6628" y="5"/>
                </a:lnTo>
                <a:cubicBezTo>
                  <a:pt x="8196" y="944"/>
                  <a:pt x="10032" y="2178"/>
                  <a:pt x="10032" y="4937"/>
                </a:cubicBezTo>
                <a:cubicBezTo>
                  <a:pt x="10032" y="7697"/>
                  <a:pt x="8926" y="8167"/>
                  <a:pt x="6628" y="9998"/>
                </a:cubicBezTo>
                <a:lnTo>
                  <a:pt x="35" y="10005"/>
                </a:lnTo>
                <a:cubicBezTo>
                  <a:pt x="-28" y="8194"/>
                  <a:pt x="8" y="6624"/>
                  <a:pt x="35" y="4957"/>
                </a:cubicBezTo>
                <a:cubicBezTo>
                  <a:pt x="62" y="3290"/>
                  <a:pt x="229" y="2331"/>
                  <a:pt x="197" y="0"/>
                </a:cubicBezTo>
                <a:close/>
              </a:path>
            </a:pathLst>
          </a:custGeom>
          <a:solidFill>
            <a:srgbClr val="1B9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2C72212-9B89-688B-CC53-8239B8CACD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468" y="4577892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610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E2978B58-87C4-B0ED-082B-6E93EFEBEF9B}"/>
              </a:ext>
            </a:extLst>
          </p:cNvPr>
          <p:cNvSpPr/>
          <p:nvPr userDrawn="1"/>
        </p:nvSpPr>
        <p:spPr>
          <a:xfrm rot="10800000">
            <a:off x="-79327" y="4132893"/>
            <a:ext cx="9276907" cy="1050132"/>
          </a:xfrm>
          <a:custGeom>
            <a:avLst/>
            <a:gdLst>
              <a:gd name="connsiteX0" fmla="*/ 0 w 12369209"/>
              <a:gd name="connsiteY0" fmla="*/ 0 h 2243139"/>
              <a:gd name="connsiteX1" fmla="*/ 12369209 w 12369209"/>
              <a:gd name="connsiteY1" fmla="*/ 0 h 2243139"/>
              <a:gd name="connsiteX2" fmla="*/ 12369209 w 12369209"/>
              <a:gd name="connsiteY2" fmla="*/ 2243139 h 2243139"/>
              <a:gd name="connsiteX3" fmla="*/ 0 w 12369209"/>
              <a:gd name="connsiteY3" fmla="*/ 2243139 h 2243139"/>
              <a:gd name="connsiteX4" fmla="*/ 0 w 12369209"/>
              <a:gd name="connsiteY4" fmla="*/ 0 h 2243139"/>
              <a:gd name="connsiteX0" fmla="*/ 0 w 12369209"/>
              <a:gd name="connsiteY0" fmla="*/ 0 h 2243139"/>
              <a:gd name="connsiteX1" fmla="*/ 12369209 w 12369209"/>
              <a:gd name="connsiteY1" fmla="*/ 0 h 2243139"/>
              <a:gd name="connsiteX2" fmla="*/ 12369209 w 12369209"/>
              <a:gd name="connsiteY2" fmla="*/ 2243139 h 2243139"/>
              <a:gd name="connsiteX3" fmla="*/ 42863 w 12369209"/>
              <a:gd name="connsiteY3" fmla="*/ 1414464 h 2243139"/>
              <a:gd name="connsiteX4" fmla="*/ 0 w 12369209"/>
              <a:gd name="connsiteY4" fmla="*/ 0 h 2243139"/>
              <a:gd name="connsiteX0" fmla="*/ 0 w 12369209"/>
              <a:gd name="connsiteY0" fmla="*/ 0 h 2243139"/>
              <a:gd name="connsiteX1" fmla="*/ 12369209 w 12369209"/>
              <a:gd name="connsiteY1" fmla="*/ 0 h 2243139"/>
              <a:gd name="connsiteX2" fmla="*/ 12369209 w 12369209"/>
              <a:gd name="connsiteY2" fmla="*/ 2243139 h 2243139"/>
              <a:gd name="connsiteX3" fmla="*/ 42863 w 12369209"/>
              <a:gd name="connsiteY3" fmla="*/ 1414464 h 2243139"/>
              <a:gd name="connsiteX4" fmla="*/ 0 w 12369209"/>
              <a:gd name="connsiteY4" fmla="*/ 0 h 2243139"/>
              <a:gd name="connsiteX0" fmla="*/ 0 w 12369209"/>
              <a:gd name="connsiteY0" fmla="*/ 0 h 1414464"/>
              <a:gd name="connsiteX1" fmla="*/ 12369209 w 12369209"/>
              <a:gd name="connsiteY1" fmla="*/ 0 h 1414464"/>
              <a:gd name="connsiteX2" fmla="*/ 12369209 w 12369209"/>
              <a:gd name="connsiteY2" fmla="*/ 1371601 h 1414464"/>
              <a:gd name="connsiteX3" fmla="*/ 42863 w 12369209"/>
              <a:gd name="connsiteY3" fmla="*/ 1414464 h 1414464"/>
              <a:gd name="connsiteX4" fmla="*/ 0 w 12369209"/>
              <a:gd name="connsiteY4" fmla="*/ 0 h 1414464"/>
              <a:gd name="connsiteX0" fmla="*/ 0 w 12369209"/>
              <a:gd name="connsiteY0" fmla="*/ 0 h 1414464"/>
              <a:gd name="connsiteX1" fmla="*/ 12369209 w 12369209"/>
              <a:gd name="connsiteY1" fmla="*/ 0 h 1414464"/>
              <a:gd name="connsiteX2" fmla="*/ 12369209 w 12369209"/>
              <a:gd name="connsiteY2" fmla="*/ 1371601 h 1414464"/>
              <a:gd name="connsiteX3" fmla="*/ 42863 w 12369209"/>
              <a:gd name="connsiteY3" fmla="*/ 1414464 h 1414464"/>
              <a:gd name="connsiteX4" fmla="*/ 0 w 12369209"/>
              <a:gd name="connsiteY4" fmla="*/ 0 h 1414464"/>
              <a:gd name="connsiteX0" fmla="*/ 57149 w 12426358"/>
              <a:gd name="connsiteY0" fmla="*/ 0 h 1385889"/>
              <a:gd name="connsiteX1" fmla="*/ 12426358 w 12426358"/>
              <a:gd name="connsiteY1" fmla="*/ 0 h 1385889"/>
              <a:gd name="connsiteX2" fmla="*/ 12426358 w 12426358"/>
              <a:gd name="connsiteY2" fmla="*/ 1371601 h 1385889"/>
              <a:gd name="connsiteX3" fmla="*/ 0 w 12426358"/>
              <a:gd name="connsiteY3" fmla="*/ 1385889 h 1385889"/>
              <a:gd name="connsiteX4" fmla="*/ 57149 w 12426358"/>
              <a:gd name="connsiteY4" fmla="*/ 0 h 1385889"/>
              <a:gd name="connsiteX0" fmla="*/ 57149 w 12426358"/>
              <a:gd name="connsiteY0" fmla="*/ 0 h 1385889"/>
              <a:gd name="connsiteX1" fmla="*/ 12426358 w 12426358"/>
              <a:gd name="connsiteY1" fmla="*/ 0 h 1385889"/>
              <a:gd name="connsiteX2" fmla="*/ 12426358 w 12426358"/>
              <a:gd name="connsiteY2" fmla="*/ 1371601 h 1385889"/>
              <a:gd name="connsiteX3" fmla="*/ 0 w 12426358"/>
              <a:gd name="connsiteY3" fmla="*/ 1385889 h 1385889"/>
              <a:gd name="connsiteX4" fmla="*/ 57149 w 12426358"/>
              <a:gd name="connsiteY4" fmla="*/ 0 h 1385889"/>
              <a:gd name="connsiteX0" fmla="*/ 57149 w 12426358"/>
              <a:gd name="connsiteY0" fmla="*/ 0 h 1385889"/>
              <a:gd name="connsiteX1" fmla="*/ 12426358 w 12426358"/>
              <a:gd name="connsiteY1" fmla="*/ 0 h 1385889"/>
              <a:gd name="connsiteX2" fmla="*/ 12426358 w 12426358"/>
              <a:gd name="connsiteY2" fmla="*/ 1371601 h 1385889"/>
              <a:gd name="connsiteX3" fmla="*/ 0 w 12426358"/>
              <a:gd name="connsiteY3" fmla="*/ 1385889 h 1385889"/>
              <a:gd name="connsiteX4" fmla="*/ 57149 w 12426358"/>
              <a:gd name="connsiteY4" fmla="*/ 0 h 1385889"/>
              <a:gd name="connsiteX0" fmla="*/ 0 w 12369209"/>
              <a:gd name="connsiteY0" fmla="*/ 0 h 1400176"/>
              <a:gd name="connsiteX1" fmla="*/ 12369209 w 12369209"/>
              <a:gd name="connsiteY1" fmla="*/ 0 h 1400176"/>
              <a:gd name="connsiteX2" fmla="*/ 12369209 w 12369209"/>
              <a:gd name="connsiteY2" fmla="*/ 1371601 h 1400176"/>
              <a:gd name="connsiteX3" fmla="*/ 14289 w 12369209"/>
              <a:gd name="connsiteY3" fmla="*/ 1400176 h 1400176"/>
              <a:gd name="connsiteX4" fmla="*/ 0 w 12369209"/>
              <a:gd name="connsiteY4" fmla="*/ 0 h 1400176"/>
              <a:gd name="connsiteX0" fmla="*/ 0 w 12369209"/>
              <a:gd name="connsiteY0" fmla="*/ 0 h 1400176"/>
              <a:gd name="connsiteX1" fmla="*/ 12369209 w 12369209"/>
              <a:gd name="connsiteY1" fmla="*/ 0 h 1400176"/>
              <a:gd name="connsiteX2" fmla="*/ 12369209 w 12369209"/>
              <a:gd name="connsiteY2" fmla="*/ 1371601 h 1400176"/>
              <a:gd name="connsiteX3" fmla="*/ 14289 w 12369209"/>
              <a:gd name="connsiteY3" fmla="*/ 1400176 h 1400176"/>
              <a:gd name="connsiteX4" fmla="*/ 0 w 12369209"/>
              <a:gd name="connsiteY4" fmla="*/ 0 h 140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69209" h="1400176">
                <a:moveTo>
                  <a:pt x="0" y="0"/>
                </a:moveTo>
                <a:lnTo>
                  <a:pt x="12369209" y="0"/>
                </a:lnTo>
                <a:lnTo>
                  <a:pt x="12369209" y="1371601"/>
                </a:lnTo>
                <a:cubicBezTo>
                  <a:pt x="7931815" y="838201"/>
                  <a:pt x="5008896" y="619125"/>
                  <a:pt x="14289" y="1400176"/>
                </a:cubicBezTo>
                <a:lnTo>
                  <a:pt x="0" y="0"/>
                </a:lnTo>
                <a:close/>
              </a:path>
            </a:pathLst>
          </a:custGeom>
          <a:solidFill>
            <a:srgbClr val="E7E1E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438B115-DEE7-9FCC-2719-94720603BA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142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14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63" r:id="rId2"/>
    <p:sldLayoutId id="2147483848" r:id="rId3"/>
    <p:sldLayoutId id="2147483849" r:id="rId4"/>
    <p:sldLayoutId id="2147483851" r:id="rId5"/>
    <p:sldLayoutId id="2147483852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rminator 2">
            <a:extLst>
              <a:ext uri="{FF2B5EF4-FFF2-40B4-BE49-F238E27FC236}">
                <a16:creationId xmlns:a16="http://schemas.microsoft.com/office/drawing/2014/main" id="{15FE6204-0831-C7B5-8ECC-1306E3F83B82}"/>
              </a:ext>
            </a:extLst>
          </p:cNvPr>
          <p:cNvSpPr>
            <a:spLocks/>
          </p:cNvSpPr>
          <p:nvPr/>
        </p:nvSpPr>
        <p:spPr>
          <a:xfrm rot="5400000">
            <a:off x="2702712" y="-2825016"/>
            <a:ext cx="3724067" cy="920633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3 w 14821"/>
              <a:gd name="connsiteY0" fmla="*/ 45 h 21600"/>
              <a:gd name="connsiteX1" fmla="*/ 13636 w 14821"/>
              <a:gd name="connsiteY1" fmla="*/ 0 h 21600"/>
              <a:gd name="connsiteX2" fmla="*/ 14821 w 14821"/>
              <a:gd name="connsiteY2" fmla="*/ 10662 h 21600"/>
              <a:gd name="connsiteX3" fmla="*/ 13636 w 14821"/>
              <a:gd name="connsiteY3" fmla="*/ 21600 h 21600"/>
              <a:gd name="connsiteX4" fmla="*/ 426 w 14821"/>
              <a:gd name="connsiteY4" fmla="*/ 21491 h 21600"/>
              <a:gd name="connsiteX5" fmla="*/ 26 w 14821"/>
              <a:gd name="connsiteY5" fmla="*/ 10980 h 21600"/>
              <a:gd name="connsiteX6" fmla="*/ 33 w 14821"/>
              <a:gd name="connsiteY6" fmla="*/ 45 h 21600"/>
              <a:gd name="connsiteX0" fmla="*/ 23 w 14811"/>
              <a:gd name="connsiteY0" fmla="*/ 45 h 21600"/>
              <a:gd name="connsiteX1" fmla="*/ 13626 w 14811"/>
              <a:gd name="connsiteY1" fmla="*/ 0 h 21600"/>
              <a:gd name="connsiteX2" fmla="*/ 14811 w 14811"/>
              <a:gd name="connsiteY2" fmla="*/ 10662 h 21600"/>
              <a:gd name="connsiteX3" fmla="*/ 13626 w 14811"/>
              <a:gd name="connsiteY3" fmla="*/ 21600 h 21600"/>
              <a:gd name="connsiteX4" fmla="*/ 289 w 14811"/>
              <a:gd name="connsiteY4" fmla="*/ 21565 h 21600"/>
              <a:gd name="connsiteX5" fmla="*/ 16 w 14811"/>
              <a:gd name="connsiteY5" fmla="*/ 10980 h 21600"/>
              <a:gd name="connsiteX6" fmla="*/ 23 w 14811"/>
              <a:gd name="connsiteY6" fmla="*/ 45 h 21600"/>
              <a:gd name="connsiteX0" fmla="*/ 23 w 14811"/>
              <a:gd name="connsiteY0" fmla="*/ 45 h 21565"/>
              <a:gd name="connsiteX1" fmla="*/ 13626 w 14811"/>
              <a:gd name="connsiteY1" fmla="*/ 0 h 21565"/>
              <a:gd name="connsiteX2" fmla="*/ 14811 w 14811"/>
              <a:gd name="connsiteY2" fmla="*/ 10662 h 21565"/>
              <a:gd name="connsiteX3" fmla="*/ 13584 w 14811"/>
              <a:gd name="connsiteY3" fmla="*/ 21426 h 21565"/>
              <a:gd name="connsiteX4" fmla="*/ 289 w 14811"/>
              <a:gd name="connsiteY4" fmla="*/ 21565 h 21565"/>
              <a:gd name="connsiteX5" fmla="*/ 16 w 14811"/>
              <a:gd name="connsiteY5" fmla="*/ 10980 h 21565"/>
              <a:gd name="connsiteX6" fmla="*/ 23 w 14811"/>
              <a:gd name="connsiteY6" fmla="*/ 45 h 21565"/>
              <a:gd name="connsiteX0" fmla="*/ 434 w 14797"/>
              <a:gd name="connsiteY0" fmla="*/ 119 h 21565"/>
              <a:gd name="connsiteX1" fmla="*/ 13612 w 14797"/>
              <a:gd name="connsiteY1" fmla="*/ 0 h 21565"/>
              <a:gd name="connsiteX2" fmla="*/ 14797 w 14797"/>
              <a:gd name="connsiteY2" fmla="*/ 10662 h 21565"/>
              <a:gd name="connsiteX3" fmla="*/ 13570 w 14797"/>
              <a:gd name="connsiteY3" fmla="*/ 21426 h 21565"/>
              <a:gd name="connsiteX4" fmla="*/ 275 w 14797"/>
              <a:gd name="connsiteY4" fmla="*/ 21565 h 21565"/>
              <a:gd name="connsiteX5" fmla="*/ 2 w 14797"/>
              <a:gd name="connsiteY5" fmla="*/ 10980 h 21565"/>
              <a:gd name="connsiteX6" fmla="*/ 434 w 14797"/>
              <a:gd name="connsiteY6" fmla="*/ 119 h 21565"/>
              <a:gd name="connsiteX0" fmla="*/ 160 w 14523"/>
              <a:gd name="connsiteY0" fmla="*/ 119 h 21565"/>
              <a:gd name="connsiteX1" fmla="*/ 13338 w 14523"/>
              <a:gd name="connsiteY1" fmla="*/ 0 h 21565"/>
              <a:gd name="connsiteX2" fmla="*/ 14523 w 14523"/>
              <a:gd name="connsiteY2" fmla="*/ 10662 h 21565"/>
              <a:gd name="connsiteX3" fmla="*/ 13296 w 14523"/>
              <a:gd name="connsiteY3" fmla="*/ 21426 h 21565"/>
              <a:gd name="connsiteX4" fmla="*/ 1 w 14523"/>
              <a:gd name="connsiteY4" fmla="*/ 21565 h 21565"/>
              <a:gd name="connsiteX5" fmla="*/ 407 w 14523"/>
              <a:gd name="connsiteY5" fmla="*/ 10955 h 21565"/>
              <a:gd name="connsiteX6" fmla="*/ 160 w 14523"/>
              <a:gd name="connsiteY6" fmla="*/ 119 h 21565"/>
              <a:gd name="connsiteX0" fmla="*/ 163 w 14526"/>
              <a:gd name="connsiteY0" fmla="*/ 119 h 21565"/>
              <a:gd name="connsiteX1" fmla="*/ 13341 w 14526"/>
              <a:gd name="connsiteY1" fmla="*/ 0 h 21565"/>
              <a:gd name="connsiteX2" fmla="*/ 14526 w 14526"/>
              <a:gd name="connsiteY2" fmla="*/ 10662 h 21565"/>
              <a:gd name="connsiteX3" fmla="*/ 13299 w 14526"/>
              <a:gd name="connsiteY3" fmla="*/ 21426 h 21565"/>
              <a:gd name="connsiteX4" fmla="*/ 4 w 14526"/>
              <a:gd name="connsiteY4" fmla="*/ 21565 h 21565"/>
              <a:gd name="connsiteX5" fmla="*/ 70 w 14526"/>
              <a:gd name="connsiteY5" fmla="*/ 10955 h 21565"/>
              <a:gd name="connsiteX6" fmla="*/ 163 w 14526"/>
              <a:gd name="connsiteY6" fmla="*/ 119 h 21565"/>
              <a:gd name="connsiteX0" fmla="*/ 0 w 14533"/>
              <a:gd name="connsiteY0" fmla="*/ 193 h 21565"/>
              <a:gd name="connsiteX1" fmla="*/ 13348 w 14533"/>
              <a:gd name="connsiteY1" fmla="*/ 0 h 21565"/>
              <a:gd name="connsiteX2" fmla="*/ 14533 w 14533"/>
              <a:gd name="connsiteY2" fmla="*/ 10662 h 21565"/>
              <a:gd name="connsiteX3" fmla="*/ 13306 w 14533"/>
              <a:gd name="connsiteY3" fmla="*/ 21426 h 21565"/>
              <a:gd name="connsiteX4" fmla="*/ 11 w 14533"/>
              <a:gd name="connsiteY4" fmla="*/ 21565 h 21565"/>
              <a:gd name="connsiteX5" fmla="*/ 77 w 14533"/>
              <a:gd name="connsiteY5" fmla="*/ 10955 h 21565"/>
              <a:gd name="connsiteX6" fmla="*/ 0 w 14533"/>
              <a:gd name="connsiteY6" fmla="*/ 193 h 21565"/>
              <a:gd name="connsiteX0" fmla="*/ 0 w 14533"/>
              <a:gd name="connsiteY0" fmla="*/ 19 h 21391"/>
              <a:gd name="connsiteX1" fmla="*/ 13348 w 14533"/>
              <a:gd name="connsiteY1" fmla="*/ 0 h 21391"/>
              <a:gd name="connsiteX2" fmla="*/ 14533 w 14533"/>
              <a:gd name="connsiteY2" fmla="*/ 10488 h 21391"/>
              <a:gd name="connsiteX3" fmla="*/ 13306 w 14533"/>
              <a:gd name="connsiteY3" fmla="*/ 21252 h 21391"/>
              <a:gd name="connsiteX4" fmla="*/ 11 w 14533"/>
              <a:gd name="connsiteY4" fmla="*/ 21391 h 21391"/>
              <a:gd name="connsiteX5" fmla="*/ 77 w 14533"/>
              <a:gd name="connsiteY5" fmla="*/ 10781 h 21391"/>
              <a:gd name="connsiteX6" fmla="*/ 0 w 14533"/>
              <a:gd name="connsiteY6" fmla="*/ 19 h 21391"/>
              <a:gd name="connsiteX0" fmla="*/ 0 w 14533"/>
              <a:gd name="connsiteY0" fmla="*/ 19 h 21292"/>
              <a:gd name="connsiteX1" fmla="*/ 13348 w 14533"/>
              <a:gd name="connsiteY1" fmla="*/ 0 h 21292"/>
              <a:gd name="connsiteX2" fmla="*/ 14533 w 14533"/>
              <a:gd name="connsiteY2" fmla="*/ 10488 h 21292"/>
              <a:gd name="connsiteX3" fmla="*/ 13306 w 14533"/>
              <a:gd name="connsiteY3" fmla="*/ 21252 h 21292"/>
              <a:gd name="connsiteX4" fmla="*/ 266 w 14533"/>
              <a:gd name="connsiteY4" fmla="*/ 21292 h 21292"/>
              <a:gd name="connsiteX5" fmla="*/ 77 w 14533"/>
              <a:gd name="connsiteY5" fmla="*/ 10781 h 21292"/>
              <a:gd name="connsiteX6" fmla="*/ 0 w 14533"/>
              <a:gd name="connsiteY6" fmla="*/ 19 h 21292"/>
              <a:gd name="connsiteX0" fmla="*/ 0 w 14533"/>
              <a:gd name="connsiteY0" fmla="*/ 19 h 21292"/>
              <a:gd name="connsiteX1" fmla="*/ 13348 w 14533"/>
              <a:gd name="connsiteY1" fmla="*/ 0 h 21292"/>
              <a:gd name="connsiteX2" fmla="*/ 14533 w 14533"/>
              <a:gd name="connsiteY2" fmla="*/ 10488 h 21292"/>
              <a:gd name="connsiteX3" fmla="*/ 13306 w 14533"/>
              <a:gd name="connsiteY3" fmla="*/ 21252 h 21292"/>
              <a:gd name="connsiteX4" fmla="*/ 96 w 14533"/>
              <a:gd name="connsiteY4" fmla="*/ 21292 h 21292"/>
              <a:gd name="connsiteX5" fmla="*/ 77 w 14533"/>
              <a:gd name="connsiteY5" fmla="*/ 10781 h 21292"/>
              <a:gd name="connsiteX6" fmla="*/ 0 w 14533"/>
              <a:gd name="connsiteY6" fmla="*/ 19 h 21292"/>
              <a:gd name="connsiteX0" fmla="*/ 33 w 14566"/>
              <a:gd name="connsiteY0" fmla="*/ 19 h 21267"/>
              <a:gd name="connsiteX1" fmla="*/ 13381 w 14566"/>
              <a:gd name="connsiteY1" fmla="*/ 0 h 21267"/>
              <a:gd name="connsiteX2" fmla="*/ 14566 w 14566"/>
              <a:gd name="connsiteY2" fmla="*/ 10488 h 21267"/>
              <a:gd name="connsiteX3" fmla="*/ 13339 w 14566"/>
              <a:gd name="connsiteY3" fmla="*/ 21252 h 21267"/>
              <a:gd name="connsiteX4" fmla="*/ 2 w 14566"/>
              <a:gd name="connsiteY4" fmla="*/ 21267 h 21267"/>
              <a:gd name="connsiteX5" fmla="*/ 110 w 14566"/>
              <a:gd name="connsiteY5" fmla="*/ 10781 h 21267"/>
              <a:gd name="connsiteX6" fmla="*/ 33 w 14566"/>
              <a:gd name="connsiteY6" fmla="*/ 19 h 2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66" h="21267">
                <a:moveTo>
                  <a:pt x="33" y="19"/>
                </a:moveTo>
                <a:lnTo>
                  <a:pt x="13381" y="0"/>
                </a:lnTo>
                <a:cubicBezTo>
                  <a:pt x="13927" y="2030"/>
                  <a:pt x="14573" y="6946"/>
                  <a:pt x="14566" y="10488"/>
                </a:cubicBezTo>
                <a:cubicBezTo>
                  <a:pt x="14559" y="14030"/>
                  <a:pt x="14139" y="17295"/>
                  <a:pt x="13339" y="21252"/>
                </a:cubicBezTo>
                <a:lnTo>
                  <a:pt x="2" y="21267"/>
                </a:lnTo>
                <a:cubicBezTo>
                  <a:pt x="-20" y="17352"/>
                  <a:pt x="105" y="14322"/>
                  <a:pt x="110" y="10781"/>
                </a:cubicBezTo>
                <a:cubicBezTo>
                  <a:pt x="115" y="7240"/>
                  <a:pt x="44" y="5059"/>
                  <a:pt x="33" y="19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 l="56" t="-14000" r="56" b="-3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DBA73-BFF0-ABEA-9F65-DE6F5B7FF30C}"/>
              </a:ext>
            </a:extLst>
          </p:cNvPr>
          <p:cNvSpPr txBox="1"/>
          <p:nvPr/>
        </p:nvSpPr>
        <p:spPr>
          <a:xfrm>
            <a:off x="654203" y="3684704"/>
            <a:ext cx="78198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5"/>
              </a:spcBef>
            </a:pPr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WATCH YOUR STEP!</a:t>
            </a:r>
          </a:p>
          <a:p>
            <a:pPr algn="ctr">
              <a:spcBef>
                <a:spcPts val="25"/>
              </a:spcBef>
            </a:pPr>
            <a:r>
              <a:rPr lang="en-US" sz="2400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Preventing Slips, Trips &amp; Falls in Your Workplace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3F1250-5C70-7B78-92F1-73C2D09E470E}"/>
              </a:ext>
            </a:extLst>
          </p:cNvPr>
          <p:cNvCxnSpPr>
            <a:cxnSpLocks/>
          </p:cNvCxnSpPr>
          <p:nvPr/>
        </p:nvCxnSpPr>
        <p:spPr>
          <a:xfrm>
            <a:off x="2389454" y="4601984"/>
            <a:ext cx="434938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03A6150-C4B5-73B4-8169-79B73C938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3" y="263452"/>
            <a:ext cx="1500116" cy="664368"/>
          </a:xfrm>
          <a:prstGeom prst="rect">
            <a:avLst/>
          </a:prstGeom>
          <a:effectLst>
            <a:outerShdw blurRad="50800" dist="23160" dir="4560000" sx="96177" sy="96177" algn="ctr" rotWithShape="0">
              <a:schemeClr val="tx1"/>
            </a:outerShdw>
          </a:effectLst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65A7B6F-2817-9C66-BCEF-0DA6FE5B1D70}"/>
              </a:ext>
            </a:extLst>
          </p:cNvPr>
          <p:cNvSpPr txBox="1">
            <a:spLocks/>
          </p:cNvSpPr>
          <p:nvPr/>
        </p:nvSpPr>
        <p:spPr>
          <a:xfrm>
            <a:off x="2325991" y="4638811"/>
            <a:ext cx="4476307" cy="404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Our Presentation Will Begin Soon</a:t>
            </a:r>
          </a:p>
        </p:txBody>
      </p:sp>
    </p:spTree>
    <p:extLst>
      <p:ext uri="{BB962C8B-B14F-4D97-AF65-F5344CB8AC3E}">
        <p14:creationId xmlns:p14="http://schemas.microsoft.com/office/powerpoint/2010/main" val="920681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99E65D7-D5DB-711B-44CA-33E823C8384E}"/>
              </a:ext>
            </a:extLst>
          </p:cNvPr>
          <p:cNvSpPr txBox="1">
            <a:spLocks/>
          </p:cNvSpPr>
          <p:nvPr/>
        </p:nvSpPr>
        <p:spPr>
          <a:xfrm>
            <a:off x="148216" y="2751368"/>
            <a:ext cx="2678082" cy="608917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DB6015"/>
              </a:buClr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Length of time walking during shift</a:t>
            </a: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2CF5D79-D112-5A81-E31A-B8909F51741F}"/>
              </a:ext>
            </a:extLst>
          </p:cNvPr>
          <p:cNvSpPr txBox="1">
            <a:spLocks/>
          </p:cNvSpPr>
          <p:nvPr/>
        </p:nvSpPr>
        <p:spPr>
          <a:xfrm>
            <a:off x="3415899" y="2739303"/>
            <a:ext cx="2605087" cy="211137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DB6015"/>
              </a:buClr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Floor Friction</a:t>
            </a:r>
          </a:p>
          <a:p>
            <a:pPr lvl="1">
              <a:buClr>
                <a:srgbClr val="DB6015"/>
              </a:buClr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Housekeeping</a:t>
            </a:r>
          </a:p>
          <a:p>
            <a:pPr lvl="1">
              <a:buClr>
                <a:srgbClr val="DB6015"/>
              </a:buClr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Surface Irregularities</a:t>
            </a:r>
          </a:p>
          <a:p>
            <a:pPr lvl="1">
              <a:buClr>
                <a:srgbClr val="DB6015"/>
              </a:buClr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Human Factors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4F6410D-099E-2A9B-440A-1C7604C94651}"/>
              </a:ext>
            </a:extLst>
          </p:cNvPr>
          <p:cNvSpPr txBox="1">
            <a:spLocks/>
          </p:cNvSpPr>
          <p:nvPr/>
        </p:nvSpPr>
        <p:spPr>
          <a:xfrm>
            <a:off x="6503911" y="2751706"/>
            <a:ext cx="2662532" cy="211137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DB6015"/>
              </a:buClr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Prior injuries</a:t>
            </a:r>
          </a:p>
          <a:p>
            <a:pPr lvl="1">
              <a:buClr>
                <a:srgbClr val="DB6015"/>
              </a:buClr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Health of the worker</a:t>
            </a:r>
          </a:p>
          <a:p>
            <a:pPr lvl="1">
              <a:buClr>
                <a:srgbClr val="DB6015"/>
              </a:buClr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Availability of modified duty</a:t>
            </a: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265EDB27-53B5-3144-8C65-D0F5D3E4B5E8}"/>
              </a:ext>
            </a:extLst>
          </p:cNvPr>
          <p:cNvSpPr/>
          <p:nvPr/>
        </p:nvSpPr>
        <p:spPr>
          <a:xfrm>
            <a:off x="-288798" y="1352307"/>
            <a:ext cx="3510774" cy="3510774"/>
          </a:xfrm>
          <a:prstGeom prst="blockArc">
            <a:avLst>
              <a:gd name="adj1" fmla="val 13203714"/>
              <a:gd name="adj2" fmla="val 19143501"/>
              <a:gd name="adj3" fmla="val 27918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06B99F6F-B354-7BDE-E27B-B1C132916283}"/>
              </a:ext>
            </a:extLst>
          </p:cNvPr>
          <p:cNvSpPr/>
          <p:nvPr/>
        </p:nvSpPr>
        <p:spPr>
          <a:xfrm>
            <a:off x="2811914" y="1823013"/>
            <a:ext cx="333862" cy="403759"/>
          </a:xfrm>
          <a:prstGeom prst="mathMultiply">
            <a:avLst/>
          </a:prstGeom>
          <a:solidFill>
            <a:srgbClr val="00426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9BE02-FFC3-7330-6AFF-703D012E25FB}"/>
              </a:ext>
            </a:extLst>
          </p:cNvPr>
          <p:cNvSpPr txBox="1"/>
          <p:nvPr/>
        </p:nvSpPr>
        <p:spPr>
          <a:xfrm>
            <a:off x="546744" y="1534586"/>
            <a:ext cx="188102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FREQUENCY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NUMBER OF TIMES EXPOSED TO HAZARD</a:t>
            </a: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FBC21A5A-2FBF-E69F-8CEA-9EF3F18D3E0F}"/>
              </a:ext>
            </a:extLst>
          </p:cNvPr>
          <p:cNvSpPr/>
          <p:nvPr/>
        </p:nvSpPr>
        <p:spPr>
          <a:xfrm>
            <a:off x="2799214" y="1352307"/>
            <a:ext cx="3510774" cy="3510774"/>
          </a:xfrm>
          <a:prstGeom prst="blockArc">
            <a:avLst>
              <a:gd name="adj1" fmla="val 13203714"/>
              <a:gd name="adj2" fmla="val 19143501"/>
              <a:gd name="adj3" fmla="val 27918"/>
            </a:avLst>
          </a:prstGeom>
          <a:gradFill>
            <a:gsLst>
              <a:gs pos="0">
                <a:srgbClr val="009ADD"/>
              </a:gs>
              <a:gs pos="100000">
                <a:srgbClr val="009ADD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E9D9D5-E0BC-B466-8EA8-EE3D418DA84E}"/>
              </a:ext>
            </a:extLst>
          </p:cNvPr>
          <p:cNvSpPr txBox="1"/>
          <p:nvPr/>
        </p:nvSpPr>
        <p:spPr>
          <a:xfrm>
            <a:off x="3634756" y="1509963"/>
            <a:ext cx="1881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LIKELIHOOD</a:t>
            </a:r>
            <a:b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CHANCE SEVERITY</a:t>
            </a:r>
            <a:b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WILL OCCUR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CB8D5CC2-C406-D912-7133-68FFE62E4162}"/>
              </a:ext>
            </a:extLst>
          </p:cNvPr>
          <p:cNvSpPr/>
          <p:nvPr/>
        </p:nvSpPr>
        <p:spPr>
          <a:xfrm>
            <a:off x="5899926" y="1352307"/>
            <a:ext cx="3510774" cy="3510774"/>
          </a:xfrm>
          <a:prstGeom prst="blockArc">
            <a:avLst>
              <a:gd name="adj1" fmla="val 13203714"/>
              <a:gd name="adj2" fmla="val 19143501"/>
              <a:gd name="adj3" fmla="val 27918"/>
            </a:avLst>
          </a:prstGeom>
          <a:gradFill>
            <a:gsLst>
              <a:gs pos="0">
                <a:srgbClr val="DB6015"/>
              </a:gs>
              <a:gs pos="100000">
                <a:srgbClr val="DB6015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8B5ABA-775A-F39A-F505-4CAD3A4E9A5B}"/>
              </a:ext>
            </a:extLst>
          </p:cNvPr>
          <p:cNvSpPr txBox="1"/>
          <p:nvPr/>
        </p:nvSpPr>
        <p:spPr>
          <a:xfrm>
            <a:off x="6735468" y="1534586"/>
            <a:ext cx="1881027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SEVERITY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CONSEQUENCES OF OCCURRENCE</a:t>
            </a:r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BECC37B9-D3D8-D6A5-CA20-5EB1BCD6D9B6}"/>
              </a:ext>
            </a:extLst>
          </p:cNvPr>
          <p:cNvSpPr/>
          <p:nvPr/>
        </p:nvSpPr>
        <p:spPr>
          <a:xfrm>
            <a:off x="5899926" y="1823013"/>
            <a:ext cx="333862" cy="403759"/>
          </a:xfrm>
          <a:prstGeom prst="mathMultiply">
            <a:avLst/>
          </a:prstGeom>
          <a:solidFill>
            <a:srgbClr val="00426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43719934-9DD2-14B7-F273-AD779EA0AE77}"/>
              </a:ext>
            </a:extLst>
          </p:cNvPr>
          <p:cNvSpPr txBox="1">
            <a:spLocks/>
          </p:cNvSpPr>
          <p:nvPr/>
        </p:nvSpPr>
        <p:spPr>
          <a:xfrm>
            <a:off x="319293" y="320217"/>
            <a:ext cx="6104559" cy="40407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ICW Group Risk Framework</a:t>
            </a:r>
            <a:endParaRPr lang="en-US" sz="1200" dirty="0">
              <a:solidFill>
                <a:srgbClr val="00426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05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7D07B8-B786-2D4F-875F-C0493F90F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285" y="1034711"/>
            <a:ext cx="4569359" cy="2755054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63498A-9FC3-6BE0-033F-4B206D6CF556}"/>
              </a:ext>
            </a:extLst>
          </p:cNvPr>
          <p:cNvSpPr txBox="1"/>
          <p:nvPr/>
        </p:nvSpPr>
        <p:spPr>
          <a:xfrm>
            <a:off x="4536742" y="253984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B601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X = .44</a:t>
            </a:r>
            <a:endParaRPr lang="en-US" sz="2800" dirty="0">
              <a:solidFill>
                <a:srgbClr val="DB6015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15B210-29D8-442C-A6A4-7C6E0256F32D}"/>
              </a:ext>
            </a:extLst>
          </p:cNvPr>
          <p:cNvSpPr txBox="1"/>
          <p:nvPr/>
        </p:nvSpPr>
        <p:spPr>
          <a:xfrm>
            <a:off x="361761" y="899980"/>
            <a:ext cx="32038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Top Performer: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Workers slip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D0D5AE-C893-AA62-76EA-EE6B0898B99B}"/>
              </a:ext>
            </a:extLst>
          </p:cNvPr>
          <p:cNvSpPr txBox="1"/>
          <p:nvPr/>
        </p:nvSpPr>
        <p:spPr>
          <a:xfrm>
            <a:off x="361761" y="2447925"/>
            <a:ext cx="39238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Bottom Performer: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Workers slip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BD1614-73F8-D65A-6ED1-051AD8A6E081}"/>
              </a:ext>
            </a:extLst>
          </p:cNvPr>
          <p:cNvSpPr/>
          <p:nvPr/>
        </p:nvSpPr>
        <p:spPr>
          <a:xfrm>
            <a:off x="361761" y="1304242"/>
            <a:ext cx="10278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spc="-150" dirty="0">
                <a:solidFill>
                  <a:srgbClr val="DB601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1x</a:t>
            </a:r>
            <a:endParaRPr lang="en-US" b="1" spc="-150" dirty="0">
              <a:solidFill>
                <a:srgbClr val="DB601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94517-45EE-68CB-DA36-1B8D18DB359F}"/>
              </a:ext>
            </a:extLst>
          </p:cNvPr>
          <p:cNvSpPr txBox="1"/>
          <p:nvPr/>
        </p:nvSpPr>
        <p:spPr>
          <a:xfrm>
            <a:off x="287883" y="2839829"/>
            <a:ext cx="1807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150" dirty="0">
                <a:solidFill>
                  <a:srgbClr val="DB601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2.5x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9D9482-1C59-A73A-6D13-DFAEBE403F2A}"/>
              </a:ext>
            </a:extLst>
          </p:cNvPr>
          <p:cNvSpPr txBox="1"/>
          <p:nvPr/>
        </p:nvSpPr>
        <p:spPr>
          <a:xfrm>
            <a:off x="1938373" y="3427725"/>
            <a:ext cx="1157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 week!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CEE1F0-02B3-BFB9-10AC-B0A02FD4677A}"/>
              </a:ext>
            </a:extLst>
          </p:cNvPr>
          <p:cNvSpPr txBox="1"/>
          <p:nvPr/>
        </p:nvSpPr>
        <p:spPr>
          <a:xfrm>
            <a:off x="1304964" y="1884523"/>
            <a:ext cx="148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per year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E8FA5C-0753-48C1-C923-A29B05DC7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4610620" y="3035137"/>
            <a:ext cx="260342" cy="130171"/>
          </a:xfrm>
          <a:prstGeom prst="rect">
            <a:avLst/>
          </a:prstGeom>
          <a:solidFill>
            <a:srgbClr val="DB6015"/>
          </a:solidFill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7A048A9-487E-D4EF-14E1-F0F3803C41FD}"/>
              </a:ext>
            </a:extLst>
          </p:cNvPr>
          <p:cNvSpPr txBox="1">
            <a:spLocks/>
          </p:cNvSpPr>
          <p:nvPr/>
        </p:nvSpPr>
        <p:spPr>
          <a:xfrm>
            <a:off x="319293" y="320217"/>
            <a:ext cx="6104559" cy="40407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426B"/>
                </a:solidFill>
                <a:effectLst>
                  <a:outerShdw dist="38100" sx="1000" sy="1000" algn="tl">
                    <a:srgbClr val="000000"/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Case Study – Fast Food Restaurants </a:t>
            </a:r>
          </a:p>
        </p:txBody>
      </p:sp>
    </p:spTree>
    <p:extLst>
      <p:ext uri="{BB962C8B-B14F-4D97-AF65-F5344CB8AC3E}">
        <p14:creationId xmlns:p14="http://schemas.microsoft.com/office/powerpoint/2010/main" val="335840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F8BE3-E863-7DB2-B886-EC8162BB264A}"/>
              </a:ext>
            </a:extLst>
          </p:cNvPr>
          <p:cNvSpPr txBox="1">
            <a:spLocks/>
          </p:cNvSpPr>
          <p:nvPr/>
        </p:nvSpPr>
        <p:spPr>
          <a:xfrm>
            <a:off x="319293" y="320217"/>
            <a:ext cx="6104559" cy="40407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426B"/>
                </a:solidFill>
                <a:effectLst>
                  <a:outerShdw sx="1000" sy="1000" algn="tl">
                    <a:srgbClr val="000000"/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Case Study – Hospitals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98E6E4-3C9B-F739-16B2-66F67EEA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498" y="1066749"/>
            <a:ext cx="4212571" cy="2545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6FD403-B4C1-10E7-64B9-A63E5D1D2991}"/>
              </a:ext>
            </a:extLst>
          </p:cNvPr>
          <p:cNvSpPr txBox="1"/>
          <p:nvPr/>
        </p:nvSpPr>
        <p:spPr>
          <a:xfrm>
            <a:off x="734627" y="1314118"/>
            <a:ext cx="24513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pc="-150" dirty="0">
                <a:solidFill>
                  <a:srgbClr val="DB601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54%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E8C3A9-C447-2B2B-0E88-8F34CF6C2DCB}"/>
              </a:ext>
            </a:extLst>
          </p:cNvPr>
          <p:cNvSpPr txBox="1"/>
          <p:nvPr/>
        </p:nvSpPr>
        <p:spPr>
          <a:xfrm>
            <a:off x="835567" y="2499058"/>
            <a:ext cx="2350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improvement with proactive slip, trip, fall intervention!</a:t>
            </a:r>
          </a:p>
        </p:txBody>
      </p:sp>
    </p:spTree>
    <p:extLst>
      <p:ext uri="{BB962C8B-B14F-4D97-AF65-F5344CB8AC3E}">
        <p14:creationId xmlns:p14="http://schemas.microsoft.com/office/powerpoint/2010/main" val="3260054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5ABAE-E861-D084-0C95-7B34AAA240DA}"/>
              </a:ext>
            </a:extLst>
          </p:cNvPr>
          <p:cNvSpPr/>
          <p:nvPr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47CA29-6DAE-7C20-39E9-EE3856D82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12" name="Terminator 2">
            <a:extLst>
              <a:ext uri="{FF2B5EF4-FFF2-40B4-BE49-F238E27FC236}">
                <a16:creationId xmlns:a16="http://schemas.microsoft.com/office/drawing/2014/main" id="{30A2475D-E768-84E8-B197-2A0FFF105AD8}"/>
              </a:ext>
            </a:extLst>
          </p:cNvPr>
          <p:cNvSpPr/>
          <p:nvPr/>
        </p:nvSpPr>
        <p:spPr>
          <a:xfrm rot="10800000">
            <a:off x="4580709" y="-58723"/>
            <a:ext cx="4671788" cy="528066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t="18" b="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CACAA23-EECB-0DD6-3F89-1607DDE0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E8AD5-BEC1-572D-064E-2A1810AFC32C}"/>
              </a:ext>
            </a:extLst>
          </p:cNvPr>
          <p:cNvSpPr txBox="1"/>
          <p:nvPr/>
        </p:nvSpPr>
        <p:spPr>
          <a:xfrm>
            <a:off x="306575" y="725298"/>
            <a:ext cx="46247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pc="-150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Today’s Topics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71224-F60E-6E00-0043-F2D83A0F8330}"/>
              </a:ext>
            </a:extLst>
          </p:cNvPr>
          <p:cNvSpPr txBox="1"/>
          <p:nvPr/>
        </p:nvSpPr>
        <p:spPr>
          <a:xfrm>
            <a:off x="295949" y="1303292"/>
            <a:ext cx="4232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>
                  <a:outerShdw dist="38100" algn="tl">
                    <a:srgbClr val="000000">
                      <a:alpha val="0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The Risk-Based Approach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rgbClr val="009AD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Solving for Slips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Housekeeping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Surface Irregularities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Behavioral Factors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Valuable Resources</a:t>
            </a:r>
          </a:p>
        </p:txBody>
      </p:sp>
    </p:spTree>
    <p:extLst>
      <p:ext uri="{BB962C8B-B14F-4D97-AF65-F5344CB8AC3E}">
        <p14:creationId xmlns:p14="http://schemas.microsoft.com/office/powerpoint/2010/main" val="33930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1B6301-34E8-1BC6-4372-2BFE85F1252D}"/>
              </a:ext>
            </a:extLst>
          </p:cNvPr>
          <p:cNvSpPr txBox="1">
            <a:spLocks/>
          </p:cNvSpPr>
          <p:nvPr/>
        </p:nvSpPr>
        <p:spPr>
          <a:xfrm>
            <a:off x="349153" y="766054"/>
            <a:ext cx="8555149" cy="167851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Walking surface &amp; shoe sole material interact</a:t>
            </a:r>
          </a:p>
          <a:p>
            <a:pPr>
              <a:buClr>
                <a:srgbClr val="DB6015"/>
              </a:buClr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Provides specific amount of friction</a:t>
            </a:r>
          </a:p>
          <a:p>
            <a:pPr>
              <a:buClr>
                <a:srgbClr val="DB6015"/>
              </a:buClr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Each step taken requires certain amount of friction to prevent slipping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across the floor!</a:t>
            </a: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AB2160-9AD2-7B6A-A09C-9C77C709F913}"/>
              </a:ext>
            </a:extLst>
          </p:cNvPr>
          <p:cNvGrpSpPr/>
          <p:nvPr/>
        </p:nvGrpSpPr>
        <p:grpSpPr>
          <a:xfrm>
            <a:off x="583300" y="2461952"/>
            <a:ext cx="7657338" cy="1162050"/>
            <a:chOff x="620649" y="3581400"/>
            <a:chExt cx="7657338" cy="116205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8A4C7BBD-44F4-4381-9BB0-2C0651C0FE58}"/>
                </a:ext>
              </a:extLst>
            </p:cNvPr>
            <p:cNvSpPr/>
            <p:nvPr/>
          </p:nvSpPr>
          <p:spPr>
            <a:xfrm>
              <a:off x="620649" y="3600450"/>
              <a:ext cx="1979676" cy="1143000"/>
            </a:xfrm>
            <a:prstGeom prst="roundRect">
              <a:avLst>
                <a:gd name="adj" fmla="val 6667"/>
              </a:avLst>
            </a:prstGeom>
            <a:solidFill>
              <a:srgbClr val="F5A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Available Friction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5E43F8-93DD-994C-92BD-72B8BC7A87FE}"/>
                </a:ext>
              </a:extLst>
            </p:cNvPr>
            <p:cNvSpPr txBox="1"/>
            <p:nvPr/>
          </p:nvSpPr>
          <p:spPr>
            <a:xfrm>
              <a:off x="2735961" y="3581400"/>
              <a:ext cx="838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426B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&lt;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6815C45-68A7-E864-858B-597B50A9B9FD}"/>
                </a:ext>
              </a:extLst>
            </p:cNvPr>
            <p:cNvSpPr/>
            <p:nvPr/>
          </p:nvSpPr>
          <p:spPr>
            <a:xfrm>
              <a:off x="3430524" y="3600450"/>
              <a:ext cx="1979676" cy="1143000"/>
            </a:xfrm>
            <a:prstGeom prst="roundRect">
              <a:avLst>
                <a:gd name="adj" fmla="val 6667"/>
              </a:avLst>
            </a:prstGeom>
            <a:solidFill>
              <a:srgbClr val="0042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Required Friction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49E7B0-BF78-D8AD-CE0D-82558EF2AD3A}"/>
                </a:ext>
              </a:extLst>
            </p:cNvPr>
            <p:cNvSpPr txBox="1"/>
            <p:nvPr/>
          </p:nvSpPr>
          <p:spPr>
            <a:xfrm>
              <a:off x="5564886" y="3619500"/>
              <a:ext cx="838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426B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=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4EBACE6D-D292-7A94-14D2-7FED02618E6D}"/>
                </a:ext>
              </a:extLst>
            </p:cNvPr>
            <p:cNvSpPr/>
            <p:nvPr/>
          </p:nvSpPr>
          <p:spPr>
            <a:xfrm>
              <a:off x="6298311" y="3600450"/>
              <a:ext cx="1979676" cy="1143000"/>
            </a:xfrm>
            <a:prstGeom prst="roundRect">
              <a:avLst>
                <a:gd name="adj" fmla="val 6667"/>
              </a:avLst>
            </a:prstGeom>
            <a:solidFill>
              <a:srgbClr val="DB6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C5848C6-9712-270C-5FFA-5F595642D8DF}"/>
              </a:ext>
            </a:extLst>
          </p:cNvPr>
          <p:cNvSpPr txBox="1">
            <a:spLocks/>
          </p:cNvSpPr>
          <p:nvPr/>
        </p:nvSpPr>
        <p:spPr>
          <a:xfrm>
            <a:off x="319293" y="320217"/>
            <a:ext cx="6104559" cy="40407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426B"/>
                </a:solidFill>
                <a:effectLst>
                  <a:outerShdw sx="1000" sy="1000" algn="tl">
                    <a:srgbClr val="000000"/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Floors Vs. Shoes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E528BBAF-F48B-476C-B911-2A520DC503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05069" y="2857346"/>
            <a:ext cx="719227" cy="545973"/>
            <a:chOff x="4215" y="1294"/>
            <a:chExt cx="1125" cy="85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C65A56E-CFCB-53B4-DF4E-35D35041A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1397"/>
              <a:ext cx="868" cy="612"/>
            </a:xfrm>
            <a:custGeom>
              <a:avLst/>
              <a:gdLst>
                <a:gd name="T0" fmla="*/ 8584 w 13017"/>
                <a:gd name="T1" fmla="*/ 3784 h 9184"/>
                <a:gd name="T2" fmla="*/ 8331 w 13017"/>
                <a:gd name="T3" fmla="*/ 4513 h 9184"/>
                <a:gd name="T4" fmla="*/ 7818 w 13017"/>
                <a:gd name="T5" fmla="*/ 5174 h 9184"/>
                <a:gd name="T6" fmla="*/ 6979 w 13017"/>
                <a:gd name="T7" fmla="*/ 5340 h 9184"/>
                <a:gd name="T8" fmla="*/ 5646 w 13017"/>
                <a:gd name="T9" fmla="*/ 4769 h 9184"/>
                <a:gd name="T10" fmla="*/ 4719 w 13017"/>
                <a:gd name="T11" fmla="*/ 4274 h 9184"/>
                <a:gd name="T12" fmla="*/ 3580 w 13017"/>
                <a:gd name="T13" fmla="*/ 4278 h 9184"/>
                <a:gd name="T14" fmla="*/ 1508 w 13017"/>
                <a:gd name="T15" fmla="*/ 5167 h 9184"/>
                <a:gd name="T16" fmla="*/ 675 w 13017"/>
                <a:gd name="T17" fmla="*/ 5635 h 9184"/>
                <a:gd name="T18" fmla="*/ 375 w 13017"/>
                <a:gd name="T19" fmla="*/ 5859 h 9184"/>
                <a:gd name="T20" fmla="*/ 144 w 13017"/>
                <a:gd name="T21" fmla="*/ 6115 h 9184"/>
                <a:gd name="T22" fmla="*/ 5 w 13017"/>
                <a:gd name="T23" fmla="*/ 6465 h 9184"/>
                <a:gd name="T24" fmla="*/ 103 w 13017"/>
                <a:gd name="T25" fmla="*/ 6799 h 9184"/>
                <a:gd name="T26" fmla="*/ 428 w 13017"/>
                <a:gd name="T27" fmla="*/ 6976 h 9184"/>
                <a:gd name="T28" fmla="*/ 866 w 13017"/>
                <a:gd name="T29" fmla="*/ 7002 h 9184"/>
                <a:gd name="T30" fmla="*/ 1279 w 13017"/>
                <a:gd name="T31" fmla="*/ 6899 h 9184"/>
                <a:gd name="T32" fmla="*/ 1720 w 13017"/>
                <a:gd name="T33" fmla="*/ 6703 h 9184"/>
                <a:gd name="T34" fmla="*/ 2273 w 13017"/>
                <a:gd name="T35" fmla="*/ 6460 h 9184"/>
                <a:gd name="T36" fmla="*/ 3119 w 13017"/>
                <a:gd name="T37" fmla="*/ 6281 h 9184"/>
                <a:gd name="T38" fmla="*/ 4423 w 13017"/>
                <a:gd name="T39" fmla="*/ 6476 h 9184"/>
                <a:gd name="T40" fmla="*/ 5418 w 13017"/>
                <a:gd name="T41" fmla="*/ 7088 h 9184"/>
                <a:gd name="T42" fmla="*/ 6217 w 13017"/>
                <a:gd name="T43" fmla="*/ 7787 h 9184"/>
                <a:gd name="T44" fmla="*/ 7323 w 13017"/>
                <a:gd name="T45" fmla="*/ 8434 h 9184"/>
                <a:gd name="T46" fmla="*/ 8619 w 13017"/>
                <a:gd name="T47" fmla="*/ 8384 h 9184"/>
                <a:gd name="T48" fmla="*/ 9463 w 13017"/>
                <a:gd name="T49" fmla="*/ 7516 h 9184"/>
                <a:gd name="T50" fmla="*/ 10119 w 13017"/>
                <a:gd name="T51" fmla="*/ 6407 h 9184"/>
                <a:gd name="T52" fmla="*/ 10657 w 13017"/>
                <a:gd name="T53" fmla="*/ 5747 h 9184"/>
                <a:gd name="T54" fmla="*/ 10861 w 13017"/>
                <a:gd name="T55" fmla="*/ 5596 h 9184"/>
                <a:gd name="T56" fmla="*/ 11023 w 13017"/>
                <a:gd name="T57" fmla="*/ 5543 h 9184"/>
                <a:gd name="T58" fmla="*/ 11196 w 13017"/>
                <a:gd name="T59" fmla="*/ 5601 h 9184"/>
                <a:gd name="T60" fmla="*/ 11200 w 13017"/>
                <a:gd name="T61" fmla="*/ 6032 h 9184"/>
                <a:gd name="T62" fmla="*/ 11075 w 13017"/>
                <a:gd name="T63" fmla="*/ 6567 h 9184"/>
                <a:gd name="T64" fmla="*/ 10798 w 13017"/>
                <a:gd name="T65" fmla="*/ 7378 h 9184"/>
                <a:gd name="T66" fmla="*/ 10565 w 13017"/>
                <a:gd name="T67" fmla="*/ 7910 h 9184"/>
                <a:gd name="T68" fmla="*/ 10269 w 13017"/>
                <a:gd name="T69" fmla="*/ 8428 h 9184"/>
                <a:gd name="T70" fmla="*/ 10174 w 13017"/>
                <a:gd name="T71" fmla="*/ 8808 h 9184"/>
                <a:gd name="T72" fmla="*/ 10356 w 13017"/>
                <a:gd name="T73" fmla="*/ 9166 h 9184"/>
                <a:gd name="T74" fmla="*/ 10709 w 13017"/>
                <a:gd name="T75" fmla="*/ 9167 h 9184"/>
                <a:gd name="T76" fmla="*/ 10963 w 13017"/>
                <a:gd name="T77" fmla="*/ 9049 h 9184"/>
                <a:gd name="T78" fmla="*/ 11182 w 13017"/>
                <a:gd name="T79" fmla="*/ 8823 h 9184"/>
                <a:gd name="T80" fmla="*/ 11544 w 13017"/>
                <a:gd name="T81" fmla="*/ 8336 h 9184"/>
                <a:gd name="T82" fmla="*/ 11877 w 13017"/>
                <a:gd name="T83" fmla="*/ 7843 h 9184"/>
                <a:gd name="T84" fmla="*/ 12326 w 13017"/>
                <a:gd name="T85" fmla="*/ 7113 h 9184"/>
                <a:gd name="T86" fmla="*/ 12668 w 13017"/>
                <a:gd name="T87" fmla="*/ 6461 h 9184"/>
                <a:gd name="T88" fmla="*/ 12938 w 13017"/>
                <a:gd name="T89" fmla="*/ 5796 h 9184"/>
                <a:gd name="T90" fmla="*/ 13010 w 13017"/>
                <a:gd name="T91" fmla="*/ 5255 h 9184"/>
                <a:gd name="T92" fmla="*/ 12819 w 13017"/>
                <a:gd name="T93" fmla="*/ 4695 h 9184"/>
                <a:gd name="T94" fmla="*/ 12464 w 13017"/>
                <a:gd name="T95" fmla="*/ 4111 h 9184"/>
                <a:gd name="T96" fmla="*/ 12062 w 13017"/>
                <a:gd name="T97" fmla="*/ 3604 h 9184"/>
                <a:gd name="T98" fmla="*/ 11709 w 13017"/>
                <a:gd name="T99" fmla="*/ 3248 h 9184"/>
                <a:gd name="T100" fmla="*/ 11252 w 13017"/>
                <a:gd name="T101" fmla="*/ 2761 h 9184"/>
                <a:gd name="T102" fmla="*/ 10193 w 13017"/>
                <a:gd name="T103" fmla="*/ 2112 h 9184"/>
                <a:gd name="T104" fmla="*/ 9009 w 13017"/>
                <a:gd name="T105" fmla="*/ 1850 h 9184"/>
                <a:gd name="T106" fmla="*/ 7670 w 13017"/>
                <a:gd name="T107" fmla="*/ 1409 h 9184"/>
                <a:gd name="T108" fmla="*/ 6248 w 13017"/>
                <a:gd name="T109" fmla="*/ 333 h 9184"/>
                <a:gd name="T110" fmla="*/ 5553 w 13017"/>
                <a:gd name="T111" fmla="*/ 0 h 9184"/>
                <a:gd name="T112" fmla="*/ 5237 w 13017"/>
                <a:gd name="T113" fmla="*/ 340 h 9184"/>
                <a:gd name="T114" fmla="*/ 5523 w 13017"/>
                <a:gd name="T115" fmla="*/ 1206 h 9184"/>
                <a:gd name="T116" fmla="*/ 6541 w 13017"/>
                <a:gd name="T117" fmla="*/ 2363 h 9184"/>
                <a:gd name="T118" fmla="*/ 7253 w 13017"/>
                <a:gd name="T119" fmla="*/ 2855 h 9184"/>
                <a:gd name="T120" fmla="*/ 7846 w 13017"/>
                <a:gd name="T121" fmla="*/ 3097 h 9184"/>
                <a:gd name="T122" fmla="*/ 8322 w 13017"/>
                <a:gd name="T123" fmla="*/ 3246 h 9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17" h="9184">
                  <a:moveTo>
                    <a:pt x="8643" y="3424"/>
                  </a:moveTo>
                  <a:lnTo>
                    <a:pt x="8642" y="3448"/>
                  </a:lnTo>
                  <a:lnTo>
                    <a:pt x="8638" y="3483"/>
                  </a:lnTo>
                  <a:lnTo>
                    <a:pt x="8633" y="3527"/>
                  </a:lnTo>
                  <a:lnTo>
                    <a:pt x="8625" y="3580"/>
                  </a:lnTo>
                  <a:lnTo>
                    <a:pt x="8614" y="3641"/>
                  </a:lnTo>
                  <a:lnTo>
                    <a:pt x="8600" y="3709"/>
                  </a:lnTo>
                  <a:lnTo>
                    <a:pt x="8584" y="3784"/>
                  </a:lnTo>
                  <a:lnTo>
                    <a:pt x="8565" y="3865"/>
                  </a:lnTo>
                  <a:lnTo>
                    <a:pt x="8541" y="3949"/>
                  </a:lnTo>
                  <a:lnTo>
                    <a:pt x="8516" y="4038"/>
                  </a:lnTo>
                  <a:lnTo>
                    <a:pt x="8487" y="4130"/>
                  </a:lnTo>
                  <a:lnTo>
                    <a:pt x="8453" y="4225"/>
                  </a:lnTo>
                  <a:lnTo>
                    <a:pt x="8417" y="4320"/>
                  </a:lnTo>
                  <a:lnTo>
                    <a:pt x="8376" y="4417"/>
                  </a:lnTo>
                  <a:lnTo>
                    <a:pt x="8331" y="4513"/>
                  </a:lnTo>
                  <a:lnTo>
                    <a:pt x="8283" y="4608"/>
                  </a:lnTo>
                  <a:lnTo>
                    <a:pt x="8230" y="4701"/>
                  </a:lnTo>
                  <a:lnTo>
                    <a:pt x="8173" y="4792"/>
                  </a:lnTo>
                  <a:lnTo>
                    <a:pt x="8112" y="4878"/>
                  </a:lnTo>
                  <a:lnTo>
                    <a:pt x="8046" y="4960"/>
                  </a:lnTo>
                  <a:lnTo>
                    <a:pt x="7975" y="5038"/>
                  </a:lnTo>
                  <a:lnTo>
                    <a:pt x="7899" y="5108"/>
                  </a:lnTo>
                  <a:lnTo>
                    <a:pt x="7818" y="5174"/>
                  </a:lnTo>
                  <a:lnTo>
                    <a:pt x="7732" y="5229"/>
                  </a:lnTo>
                  <a:lnTo>
                    <a:pt x="7642" y="5278"/>
                  </a:lnTo>
                  <a:lnTo>
                    <a:pt x="7546" y="5317"/>
                  </a:lnTo>
                  <a:lnTo>
                    <a:pt x="7443" y="5345"/>
                  </a:lnTo>
                  <a:lnTo>
                    <a:pt x="7336" y="5362"/>
                  </a:lnTo>
                  <a:lnTo>
                    <a:pt x="7223" y="5368"/>
                  </a:lnTo>
                  <a:lnTo>
                    <a:pt x="7104" y="5361"/>
                  </a:lnTo>
                  <a:lnTo>
                    <a:pt x="6979" y="5340"/>
                  </a:lnTo>
                  <a:lnTo>
                    <a:pt x="6848" y="5305"/>
                  </a:lnTo>
                  <a:lnTo>
                    <a:pt x="6634" y="5234"/>
                  </a:lnTo>
                  <a:lnTo>
                    <a:pt x="6437" y="5159"/>
                  </a:lnTo>
                  <a:lnTo>
                    <a:pt x="6255" y="5082"/>
                  </a:lnTo>
                  <a:lnTo>
                    <a:pt x="6085" y="5003"/>
                  </a:lnTo>
                  <a:lnTo>
                    <a:pt x="5929" y="4924"/>
                  </a:lnTo>
                  <a:lnTo>
                    <a:pt x="5782" y="4846"/>
                  </a:lnTo>
                  <a:lnTo>
                    <a:pt x="5646" y="4769"/>
                  </a:lnTo>
                  <a:lnTo>
                    <a:pt x="5518" y="4693"/>
                  </a:lnTo>
                  <a:lnTo>
                    <a:pt x="5395" y="4619"/>
                  </a:lnTo>
                  <a:lnTo>
                    <a:pt x="5277" y="4550"/>
                  </a:lnTo>
                  <a:lnTo>
                    <a:pt x="5164" y="4483"/>
                  </a:lnTo>
                  <a:lnTo>
                    <a:pt x="5052" y="4422"/>
                  </a:lnTo>
                  <a:lnTo>
                    <a:pt x="4943" y="4367"/>
                  </a:lnTo>
                  <a:lnTo>
                    <a:pt x="4832" y="4316"/>
                  </a:lnTo>
                  <a:lnTo>
                    <a:pt x="4719" y="4274"/>
                  </a:lnTo>
                  <a:lnTo>
                    <a:pt x="4603" y="4239"/>
                  </a:lnTo>
                  <a:lnTo>
                    <a:pt x="4482" y="4213"/>
                  </a:lnTo>
                  <a:lnTo>
                    <a:pt x="4355" y="4196"/>
                  </a:lnTo>
                  <a:lnTo>
                    <a:pt x="4221" y="4190"/>
                  </a:lnTo>
                  <a:lnTo>
                    <a:pt x="4078" y="4193"/>
                  </a:lnTo>
                  <a:lnTo>
                    <a:pt x="3924" y="4209"/>
                  </a:lnTo>
                  <a:lnTo>
                    <a:pt x="3758" y="4237"/>
                  </a:lnTo>
                  <a:lnTo>
                    <a:pt x="3580" y="4278"/>
                  </a:lnTo>
                  <a:lnTo>
                    <a:pt x="3386" y="4333"/>
                  </a:lnTo>
                  <a:lnTo>
                    <a:pt x="3177" y="4402"/>
                  </a:lnTo>
                  <a:lnTo>
                    <a:pt x="2950" y="4487"/>
                  </a:lnTo>
                  <a:lnTo>
                    <a:pt x="2705" y="4588"/>
                  </a:lnTo>
                  <a:lnTo>
                    <a:pt x="2440" y="4705"/>
                  </a:lnTo>
                  <a:lnTo>
                    <a:pt x="2152" y="4841"/>
                  </a:lnTo>
                  <a:lnTo>
                    <a:pt x="1842" y="4995"/>
                  </a:lnTo>
                  <a:lnTo>
                    <a:pt x="1508" y="5167"/>
                  </a:lnTo>
                  <a:lnTo>
                    <a:pt x="1147" y="5361"/>
                  </a:lnTo>
                  <a:lnTo>
                    <a:pt x="1059" y="5408"/>
                  </a:lnTo>
                  <a:lnTo>
                    <a:pt x="972" y="5457"/>
                  </a:lnTo>
                  <a:lnTo>
                    <a:pt x="885" y="5506"/>
                  </a:lnTo>
                  <a:lnTo>
                    <a:pt x="800" y="5557"/>
                  </a:lnTo>
                  <a:lnTo>
                    <a:pt x="758" y="5583"/>
                  </a:lnTo>
                  <a:lnTo>
                    <a:pt x="717" y="5608"/>
                  </a:lnTo>
                  <a:lnTo>
                    <a:pt x="675" y="5635"/>
                  </a:lnTo>
                  <a:lnTo>
                    <a:pt x="635" y="5661"/>
                  </a:lnTo>
                  <a:lnTo>
                    <a:pt x="595" y="5688"/>
                  </a:lnTo>
                  <a:lnTo>
                    <a:pt x="556" y="5716"/>
                  </a:lnTo>
                  <a:lnTo>
                    <a:pt x="518" y="5743"/>
                  </a:lnTo>
                  <a:lnTo>
                    <a:pt x="481" y="5771"/>
                  </a:lnTo>
                  <a:lnTo>
                    <a:pt x="445" y="5800"/>
                  </a:lnTo>
                  <a:lnTo>
                    <a:pt x="410" y="5829"/>
                  </a:lnTo>
                  <a:lnTo>
                    <a:pt x="375" y="5859"/>
                  </a:lnTo>
                  <a:lnTo>
                    <a:pt x="342" y="5889"/>
                  </a:lnTo>
                  <a:lnTo>
                    <a:pt x="310" y="5920"/>
                  </a:lnTo>
                  <a:lnTo>
                    <a:pt x="279" y="5950"/>
                  </a:lnTo>
                  <a:lnTo>
                    <a:pt x="249" y="5982"/>
                  </a:lnTo>
                  <a:lnTo>
                    <a:pt x="221" y="6014"/>
                  </a:lnTo>
                  <a:lnTo>
                    <a:pt x="193" y="6047"/>
                  </a:lnTo>
                  <a:lnTo>
                    <a:pt x="168" y="6081"/>
                  </a:lnTo>
                  <a:lnTo>
                    <a:pt x="144" y="6115"/>
                  </a:lnTo>
                  <a:lnTo>
                    <a:pt x="122" y="6150"/>
                  </a:lnTo>
                  <a:lnTo>
                    <a:pt x="101" y="6186"/>
                  </a:lnTo>
                  <a:lnTo>
                    <a:pt x="82" y="6222"/>
                  </a:lnTo>
                  <a:lnTo>
                    <a:pt x="64" y="6260"/>
                  </a:lnTo>
                  <a:lnTo>
                    <a:pt x="48" y="6297"/>
                  </a:lnTo>
                  <a:lnTo>
                    <a:pt x="28" y="6355"/>
                  </a:lnTo>
                  <a:lnTo>
                    <a:pt x="13" y="6411"/>
                  </a:lnTo>
                  <a:lnTo>
                    <a:pt x="5" y="6465"/>
                  </a:lnTo>
                  <a:lnTo>
                    <a:pt x="0" y="6515"/>
                  </a:lnTo>
                  <a:lnTo>
                    <a:pt x="2" y="6564"/>
                  </a:lnTo>
                  <a:lnTo>
                    <a:pt x="8" y="6609"/>
                  </a:lnTo>
                  <a:lnTo>
                    <a:pt x="18" y="6652"/>
                  </a:lnTo>
                  <a:lnTo>
                    <a:pt x="33" y="6693"/>
                  </a:lnTo>
                  <a:lnTo>
                    <a:pt x="52" y="6731"/>
                  </a:lnTo>
                  <a:lnTo>
                    <a:pt x="75" y="6766"/>
                  </a:lnTo>
                  <a:lnTo>
                    <a:pt x="103" y="6799"/>
                  </a:lnTo>
                  <a:lnTo>
                    <a:pt x="133" y="6830"/>
                  </a:lnTo>
                  <a:lnTo>
                    <a:pt x="167" y="6858"/>
                  </a:lnTo>
                  <a:lnTo>
                    <a:pt x="204" y="6884"/>
                  </a:lnTo>
                  <a:lnTo>
                    <a:pt x="244" y="6907"/>
                  </a:lnTo>
                  <a:lnTo>
                    <a:pt x="286" y="6928"/>
                  </a:lnTo>
                  <a:lnTo>
                    <a:pt x="331" y="6947"/>
                  </a:lnTo>
                  <a:lnTo>
                    <a:pt x="378" y="6962"/>
                  </a:lnTo>
                  <a:lnTo>
                    <a:pt x="428" y="6976"/>
                  </a:lnTo>
                  <a:lnTo>
                    <a:pt x="478" y="6988"/>
                  </a:lnTo>
                  <a:lnTo>
                    <a:pt x="531" y="6997"/>
                  </a:lnTo>
                  <a:lnTo>
                    <a:pt x="585" y="7004"/>
                  </a:lnTo>
                  <a:lnTo>
                    <a:pt x="640" y="7008"/>
                  </a:lnTo>
                  <a:lnTo>
                    <a:pt x="696" y="7010"/>
                  </a:lnTo>
                  <a:lnTo>
                    <a:pt x="751" y="7010"/>
                  </a:lnTo>
                  <a:lnTo>
                    <a:pt x="809" y="7007"/>
                  </a:lnTo>
                  <a:lnTo>
                    <a:pt x="866" y="7002"/>
                  </a:lnTo>
                  <a:lnTo>
                    <a:pt x="923" y="6995"/>
                  </a:lnTo>
                  <a:lnTo>
                    <a:pt x="981" y="6986"/>
                  </a:lnTo>
                  <a:lnTo>
                    <a:pt x="1038" y="6974"/>
                  </a:lnTo>
                  <a:lnTo>
                    <a:pt x="1094" y="6960"/>
                  </a:lnTo>
                  <a:lnTo>
                    <a:pt x="1150" y="6944"/>
                  </a:lnTo>
                  <a:lnTo>
                    <a:pt x="1193" y="6930"/>
                  </a:lnTo>
                  <a:lnTo>
                    <a:pt x="1237" y="6915"/>
                  </a:lnTo>
                  <a:lnTo>
                    <a:pt x="1279" y="6899"/>
                  </a:lnTo>
                  <a:lnTo>
                    <a:pt x="1321" y="6884"/>
                  </a:lnTo>
                  <a:lnTo>
                    <a:pt x="1362" y="6867"/>
                  </a:lnTo>
                  <a:lnTo>
                    <a:pt x="1402" y="6850"/>
                  </a:lnTo>
                  <a:lnTo>
                    <a:pt x="1442" y="6833"/>
                  </a:lnTo>
                  <a:lnTo>
                    <a:pt x="1482" y="6815"/>
                  </a:lnTo>
                  <a:lnTo>
                    <a:pt x="1561" y="6778"/>
                  </a:lnTo>
                  <a:lnTo>
                    <a:pt x="1641" y="6740"/>
                  </a:lnTo>
                  <a:lnTo>
                    <a:pt x="1720" y="6703"/>
                  </a:lnTo>
                  <a:lnTo>
                    <a:pt x="1799" y="6664"/>
                  </a:lnTo>
                  <a:lnTo>
                    <a:pt x="1879" y="6625"/>
                  </a:lnTo>
                  <a:lnTo>
                    <a:pt x="1962" y="6586"/>
                  </a:lnTo>
                  <a:lnTo>
                    <a:pt x="2047" y="6549"/>
                  </a:lnTo>
                  <a:lnTo>
                    <a:pt x="2134" y="6512"/>
                  </a:lnTo>
                  <a:lnTo>
                    <a:pt x="2179" y="6494"/>
                  </a:lnTo>
                  <a:lnTo>
                    <a:pt x="2226" y="6476"/>
                  </a:lnTo>
                  <a:lnTo>
                    <a:pt x="2273" y="6460"/>
                  </a:lnTo>
                  <a:lnTo>
                    <a:pt x="2322" y="6443"/>
                  </a:lnTo>
                  <a:lnTo>
                    <a:pt x="2371" y="6427"/>
                  </a:lnTo>
                  <a:lnTo>
                    <a:pt x="2422" y="6411"/>
                  </a:lnTo>
                  <a:lnTo>
                    <a:pt x="2474" y="6396"/>
                  </a:lnTo>
                  <a:lnTo>
                    <a:pt x="2528" y="6383"/>
                  </a:lnTo>
                  <a:lnTo>
                    <a:pt x="2731" y="6336"/>
                  </a:lnTo>
                  <a:lnTo>
                    <a:pt x="2928" y="6303"/>
                  </a:lnTo>
                  <a:lnTo>
                    <a:pt x="3119" y="6281"/>
                  </a:lnTo>
                  <a:lnTo>
                    <a:pt x="3303" y="6271"/>
                  </a:lnTo>
                  <a:lnTo>
                    <a:pt x="3480" y="6273"/>
                  </a:lnTo>
                  <a:lnTo>
                    <a:pt x="3652" y="6285"/>
                  </a:lnTo>
                  <a:lnTo>
                    <a:pt x="3816" y="6306"/>
                  </a:lnTo>
                  <a:lnTo>
                    <a:pt x="3977" y="6336"/>
                  </a:lnTo>
                  <a:lnTo>
                    <a:pt x="4131" y="6375"/>
                  </a:lnTo>
                  <a:lnTo>
                    <a:pt x="4279" y="6423"/>
                  </a:lnTo>
                  <a:lnTo>
                    <a:pt x="4423" y="6476"/>
                  </a:lnTo>
                  <a:lnTo>
                    <a:pt x="4562" y="6536"/>
                  </a:lnTo>
                  <a:lnTo>
                    <a:pt x="4696" y="6603"/>
                  </a:lnTo>
                  <a:lnTo>
                    <a:pt x="4827" y="6674"/>
                  </a:lnTo>
                  <a:lnTo>
                    <a:pt x="4952" y="6751"/>
                  </a:lnTo>
                  <a:lnTo>
                    <a:pt x="5074" y="6831"/>
                  </a:lnTo>
                  <a:lnTo>
                    <a:pt x="5192" y="6914"/>
                  </a:lnTo>
                  <a:lnTo>
                    <a:pt x="5307" y="7000"/>
                  </a:lnTo>
                  <a:lnTo>
                    <a:pt x="5418" y="7088"/>
                  </a:lnTo>
                  <a:lnTo>
                    <a:pt x="5526" y="7177"/>
                  </a:lnTo>
                  <a:lnTo>
                    <a:pt x="5631" y="7268"/>
                  </a:lnTo>
                  <a:lnTo>
                    <a:pt x="5735" y="7357"/>
                  </a:lnTo>
                  <a:lnTo>
                    <a:pt x="5835" y="7448"/>
                  </a:lnTo>
                  <a:lnTo>
                    <a:pt x="5933" y="7536"/>
                  </a:lnTo>
                  <a:lnTo>
                    <a:pt x="6030" y="7622"/>
                  </a:lnTo>
                  <a:lnTo>
                    <a:pt x="6124" y="7706"/>
                  </a:lnTo>
                  <a:lnTo>
                    <a:pt x="6217" y="7787"/>
                  </a:lnTo>
                  <a:lnTo>
                    <a:pt x="6309" y="7864"/>
                  </a:lnTo>
                  <a:lnTo>
                    <a:pt x="6399" y="7937"/>
                  </a:lnTo>
                  <a:lnTo>
                    <a:pt x="6490" y="8005"/>
                  </a:lnTo>
                  <a:lnTo>
                    <a:pt x="6579" y="8067"/>
                  </a:lnTo>
                  <a:lnTo>
                    <a:pt x="6667" y="8123"/>
                  </a:lnTo>
                  <a:lnTo>
                    <a:pt x="6898" y="8250"/>
                  </a:lnTo>
                  <a:lnTo>
                    <a:pt x="7116" y="8354"/>
                  </a:lnTo>
                  <a:lnTo>
                    <a:pt x="7323" y="8434"/>
                  </a:lnTo>
                  <a:lnTo>
                    <a:pt x="7519" y="8491"/>
                  </a:lnTo>
                  <a:lnTo>
                    <a:pt x="7704" y="8529"/>
                  </a:lnTo>
                  <a:lnTo>
                    <a:pt x="7879" y="8547"/>
                  </a:lnTo>
                  <a:lnTo>
                    <a:pt x="8045" y="8547"/>
                  </a:lnTo>
                  <a:lnTo>
                    <a:pt x="8201" y="8529"/>
                  </a:lnTo>
                  <a:lnTo>
                    <a:pt x="8347" y="8496"/>
                  </a:lnTo>
                  <a:lnTo>
                    <a:pt x="8488" y="8447"/>
                  </a:lnTo>
                  <a:lnTo>
                    <a:pt x="8619" y="8384"/>
                  </a:lnTo>
                  <a:lnTo>
                    <a:pt x="8744" y="8308"/>
                  </a:lnTo>
                  <a:lnTo>
                    <a:pt x="8862" y="8221"/>
                  </a:lnTo>
                  <a:lnTo>
                    <a:pt x="8975" y="8123"/>
                  </a:lnTo>
                  <a:lnTo>
                    <a:pt x="9081" y="8016"/>
                  </a:lnTo>
                  <a:lnTo>
                    <a:pt x="9183" y="7900"/>
                  </a:lnTo>
                  <a:lnTo>
                    <a:pt x="9281" y="7778"/>
                  </a:lnTo>
                  <a:lnTo>
                    <a:pt x="9373" y="7650"/>
                  </a:lnTo>
                  <a:lnTo>
                    <a:pt x="9463" y="7516"/>
                  </a:lnTo>
                  <a:lnTo>
                    <a:pt x="9551" y="7378"/>
                  </a:lnTo>
                  <a:lnTo>
                    <a:pt x="9635" y="7238"/>
                  </a:lnTo>
                  <a:lnTo>
                    <a:pt x="9717" y="7097"/>
                  </a:lnTo>
                  <a:lnTo>
                    <a:pt x="9799" y="6955"/>
                  </a:lnTo>
                  <a:lnTo>
                    <a:pt x="9879" y="6814"/>
                  </a:lnTo>
                  <a:lnTo>
                    <a:pt x="9959" y="6675"/>
                  </a:lnTo>
                  <a:lnTo>
                    <a:pt x="10039" y="6539"/>
                  </a:lnTo>
                  <a:lnTo>
                    <a:pt x="10119" y="6407"/>
                  </a:lnTo>
                  <a:lnTo>
                    <a:pt x="10200" y="6281"/>
                  </a:lnTo>
                  <a:lnTo>
                    <a:pt x="10285" y="6160"/>
                  </a:lnTo>
                  <a:lnTo>
                    <a:pt x="10370" y="6047"/>
                  </a:lnTo>
                  <a:lnTo>
                    <a:pt x="10458" y="5944"/>
                  </a:lnTo>
                  <a:lnTo>
                    <a:pt x="10549" y="5849"/>
                  </a:lnTo>
                  <a:lnTo>
                    <a:pt x="10585" y="5814"/>
                  </a:lnTo>
                  <a:lnTo>
                    <a:pt x="10621" y="5781"/>
                  </a:lnTo>
                  <a:lnTo>
                    <a:pt x="10657" y="5747"/>
                  </a:lnTo>
                  <a:lnTo>
                    <a:pt x="10693" y="5716"/>
                  </a:lnTo>
                  <a:lnTo>
                    <a:pt x="10730" y="5685"/>
                  </a:lnTo>
                  <a:lnTo>
                    <a:pt x="10767" y="5657"/>
                  </a:lnTo>
                  <a:lnTo>
                    <a:pt x="10785" y="5643"/>
                  </a:lnTo>
                  <a:lnTo>
                    <a:pt x="10804" y="5630"/>
                  </a:lnTo>
                  <a:lnTo>
                    <a:pt x="10823" y="5618"/>
                  </a:lnTo>
                  <a:lnTo>
                    <a:pt x="10842" y="5606"/>
                  </a:lnTo>
                  <a:lnTo>
                    <a:pt x="10861" y="5596"/>
                  </a:lnTo>
                  <a:lnTo>
                    <a:pt x="10880" y="5585"/>
                  </a:lnTo>
                  <a:lnTo>
                    <a:pt x="10900" y="5577"/>
                  </a:lnTo>
                  <a:lnTo>
                    <a:pt x="10920" y="5568"/>
                  </a:lnTo>
                  <a:lnTo>
                    <a:pt x="10940" y="5561"/>
                  </a:lnTo>
                  <a:lnTo>
                    <a:pt x="10960" y="5555"/>
                  </a:lnTo>
                  <a:lnTo>
                    <a:pt x="10981" y="5550"/>
                  </a:lnTo>
                  <a:lnTo>
                    <a:pt x="11001" y="5546"/>
                  </a:lnTo>
                  <a:lnTo>
                    <a:pt x="11023" y="5543"/>
                  </a:lnTo>
                  <a:lnTo>
                    <a:pt x="11044" y="5542"/>
                  </a:lnTo>
                  <a:lnTo>
                    <a:pt x="11066" y="5541"/>
                  </a:lnTo>
                  <a:lnTo>
                    <a:pt x="11088" y="5542"/>
                  </a:lnTo>
                  <a:lnTo>
                    <a:pt x="11112" y="5544"/>
                  </a:lnTo>
                  <a:lnTo>
                    <a:pt x="11135" y="5548"/>
                  </a:lnTo>
                  <a:lnTo>
                    <a:pt x="11158" y="5554"/>
                  </a:lnTo>
                  <a:lnTo>
                    <a:pt x="11182" y="5560"/>
                  </a:lnTo>
                  <a:lnTo>
                    <a:pt x="11196" y="5601"/>
                  </a:lnTo>
                  <a:lnTo>
                    <a:pt x="11205" y="5646"/>
                  </a:lnTo>
                  <a:lnTo>
                    <a:pt x="11213" y="5693"/>
                  </a:lnTo>
                  <a:lnTo>
                    <a:pt x="11217" y="5744"/>
                  </a:lnTo>
                  <a:lnTo>
                    <a:pt x="11219" y="5798"/>
                  </a:lnTo>
                  <a:lnTo>
                    <a:pt x="11218" y="5853"/>
                  </a:lnTo>
                  <a:lnTo>
                    <a:pt x="11214" y="5911"/>
                  </a:lnTo>
                  <a:lnTo>
                    <a:pt x="11209" y="5971"/>
                  </a:lnTo>
                  <a:lnTo>
                    <a:pt x="11200" y="6032"/>
                  </a:lnTo>
                  <a:lnTo>
                    <a:pt x="11190" y="6095"/>
                  </a:lnTo>
                  <a:lnTo>
                    <a:pt x="11178" y="6161"/>
                  </a:lnTo>
                  <a:lnTo>
                    <a:pt x="11164" y="6227"/>
                  </a:lnTo>
                  <a:lnTo>
                    <a:pt x="11149" y="6293"/>
                  </a:lnTo>
                  <a:lnTo>
                    <a:pt x="11133" y="6362"/>
                  </a:lnTo>
                  <a:lnTo>
                    <a:pt x="11115" y="6430"/>
                  </a:lnTo>
                  <a:lnTo>
                    <a:pt x="11095" y="6498"/>
                  </a:lnTo>
                  <a:lnTo>
                    <a:pt x="11075" y="6567"/>
                  </a:lnTo>
                  <a:lnTo>
                    <a:pt x="11055" y="6635"/>
                  </a:lnTo>
                  <a:lnTo>
                    <a:pt x="11033" y="6704"/>
                  </a:lnTo>
                  <a:lnTo>
                    <a:pt x="11011" y="6772"/>
                  </a:lnTo>
                  <a:lnTo>
                    <a:pt x="10966" y="6906"/>
                  </a:lnTo>
                  <a:lnTo>
                    <a:pt x="10922" y="7035"/>
                  </a:lnTo>
                  <a:lnTo>
                    <a:pt x="10877" y="7157"/>
                  </a:lnTo>
                  <a:lnTo>
                    <a:pt x="10836" y="7273"/>
                  </a:lnTo>
                  <a:lnTo>
                    <a:pt x="10798" y="7378"/>
                  </a:lnTo>
                  <a:lnTo>
                    <a:pt x="10766" y="7473"/>
                  </a:lnTo>
                  <a:lnTo>
                    <a:pt x="10741" y="7540"/>
                  </a:lnTo>
                  <a:lnTo>
                    <a:pt x="10715" y="7606"/>
                  </a:lnTo>
                  <a:lnTo>
                    <a:pt x="10688" y="7670"/>
                  </a:lnTo>
                  <a:lnTo>
                    <a:pt x="10658" y="7733"/>
                  </a:lnTo>
                  <a:lnTo>
                    <a:pt x="10629" y="7793"/>
                  </a:lnTo>
                  <a:lnTo>
                    <a:pt x="10597" y="7852"/>
                  </a:lnTo>
                  <a:lnTo>
                    <a:pt x="10565" y="7910"/>
                  </a:lnTo>
                  <a:lnTo>
                    <a:pt x="10534" y="7966"/>
                  </a:lnTo>
                  <a:lnTo>
                    <a:pt x="10469" y="8075"/>
                  </a:lnTo>
                  <a:lnTo>
                    <a:pt x="10406" y="8180"/>
                  </a:lnTo>
                  <a:lnTo>
                    <a:pt x="10377" y="8231"/>
                  </a:lnTo>
                  <a:lnTo>
                    <a:pt x="10347" y="8281"/>
                  </a:lnTo>
                  <a:lnTo>
                    <a:pt x="10320" y="8330"/>
                  </a:lnTo>
                  <a:lnTo>
                    <a:pt x="10293" y="8380"/>
                  </a:lnTo>
                  <a:lnTo>
                    <a:pt x="10269" y="8428"/>
                  </a:lnTo>
                  <a:lnTo>
                    <a:pt x="10248" y="8477"/>
                  </a:lnTo>
                  <a:lnTo>
                    <a:pt x="10228" y="8524"/>
                  </a:lnTo>
                  <a:lnTo>
                    <a:pt x="10211" y="8571"/>
                  </a:lnTo>
                  <a:lnTo>
                    <a:pt x="10197" y="8619"/>
                  </a:lnTo>
                  <a:lnTo>
                    <a:pt x="10186" y="8666"/>
                  </a:lnTo>
                  <a:lnTo>
                    <a:pt x="10178" y="8713"/>
                  </a:lnTo>
                  <a:lnTo>
                    <a:pt x="10174" y="8761"/>
                  </a:lnTo>
                  <a:lnTo>
                    <a:pt x="10174" y="8808"/>
                  </a:lnTo>
                  <a:lnTo>
                    <a:pt x="10178" y="8857"/>
                  </a:lnTo>
                  <a:lnTo>
                    <a:pt x="10187" y="8905"/>
                  </a:lnTo>
                  <a:lnTo>
                    <a:pt x="10200" y="8953"/>
                  </a:lnTo>
                  <a:lnTo>
                    <a:pt x="10218" y="9003"/>
                  </a:lnTo>
                  <a:lnTo>
                    <a:pt x="10242" y="9053"/>
                  </a:lnTo>
                  <a:lnTo>
                    <a:pt x="10270" y="9104"/>
                  </a:lnTo>
                  <a:lnTo>
                    <a:pt x="10304" y="9155"/>
                  </a:lnTo>
                  <a:lnTo>
                    <a:pt x="10356" y="9166"/>
                  </a:lnTo>
                  <a:lnTo>
                    <a:pt x="10407" y="9174"/>
                  </a:lnTo>
                  <a:lnTo>
                    <a:pt x="10457" y="9180"/>
                  </a:lnTo>
                  <a:lnTo>
                    <a:pt x="10503" y="9183"/>
                  </a:lnTo>
                  <a:lnTo>
                    <a:pt x="10547" y="9184"/>
                  </a:lnTo>
                  <a:lnTo>
                    <a:pt x="10591" y="9183"/>
                  </a:lnTo>
                  <a:lnTo>
                    <a:pt x="10632" y="9180"/>
                  </a:lnTo>
                  <a:lnTo>
                    <a:pt x="10671" y="9174"/>
                  </a:lnTo>
                  <a:lnTo>
                    <a:pt x="10709" y="9167"/>
                  </a:lnTo>
                  <a:lnTo>
                    <a:pt x="10746" y="9157"/>
                  </a:lnTo>
                  <a:lnTo>
                    <a:pt x="10779" y="9147"/>
                  </a:lnTo>
                  <a:lnTo>
                    <a:pt x="10813" y="9134"/>
                  </a:lnTo>
                  <a:lnTo>
                    <a:pt x="10846" y="9121"/>
                  </a:lnTo>
                  <a:lnTo>
                    <a:pt x="10876" y="9105"/>
                  </a:lnTo>
                  <a:lnTo>
                    <a:pt x="10906" y="9087"/>
                  </a:lnTo>
                  <a:lnTo>
                    <a:pt x="10934" y="9069"/>
                  </a:lnTo>
                  <a:lnTo>
                    <a:pt x="10963" y="9049"/>
                  </a:lnTo>
                  <a:lnTo>
                    <a:pt x="10989" y="9028"/>
                  </a:lnTo>
                  <a:lnTo>
                    <a:pt x="11016" y="9005"/>
                  </a:lnTo>
                  <a:lnTo>
                    <a:pt x="11041" y="8982"/>
                  </a:lnTo>
                  <a:lnTo>
                    <a:pt x="11065" y="8958"/>
                  </a:lnTo>
                  <a:lnTo>
                    <a:pt x="11089" y="8932"/>
                  </a:lnTo>
                  <a:lnTo>
                    <a:pt x="11114" y="8906"/>
                  </a:lnTo>
                  <a:lnTo>
                    <a:pt x="11137" y="8879"/>
                  </a:lnTo>
                  <a:lnTo>
                    <a:pt x="11182" y="8823"/>
                  </a:lnTo>
                  <a:lnTo>
                    <a:pt x="11228" y="8764"/>
                  </a:lnTo>
                  <a:lnTo>
                    <a:pt x="11273" y="8704"/>
                  </a:lnTo>
                  <a:lnTo>
                    <a:pt x="11318" y="8643"/>
                  </a:lnTo>
                  <a:lnTo>
                    <a:pt x="11366" y="8581"/>
                  </a:lnTo>
                  <a:lnTo>
                    <a:pt x="11411" y="8520"/>
                  </a:lnTo>
                  <a:lnTo>
                    <a:pt x="11457" y="8458"/>
                  </a:lnTo>
                  <a:lnTo>
                    <a:pt x="11501" y="8397"/>
                  </a:lnTo>
                  <a:lnTo>
                    <a:pt x="11544" y="8336"/>
                  </a:lnTo>
                  <a:lnTo>
                    <a:pt x="11586" y="8276"/>
                  </a:lnTo>
                  <a:lnTo>
                    <a:pt x="11628" y="8215"/>
                  </a:lnTo>
                  <a:lnTo>
                    <a:pt x="11671" y="8154"/>
                  </a:lnTo>
                  <a:lnTo>
                    <a:pt x="11712" y="8092"/>
                  </a:lnTo>
                  <a:lnTo>
                    <a:pt x="11754" y="8031"/>
                  </a:lnTo>
                  <a:lnTo>
                    <a:pt x="11795" y="7968"/>
                  </a:lnTo>
                  <a:lnTo>
                    <a:pt x="11836" y="7906"/>
                  </a:lnTo>
                  <a:lnTo>
                    <a:pt x="11877" y="7843"/>
                  </a:lnTo>
                  <a:lnTo>
                    <a:pt x="11918" y="7780"/>
                  </a:lnTo>
                  <a:lnTo>
                    <a:pt x="11960" y="7715"/>
                  </a:lnTo>
                  <a:lnTo>
                    <a:pt x="12002" y="7650"/>
                  </a:lnTo>
                  <a:lnTo>
                    <a:pt x="12060" y="7559"/>
                  </a:lnTo>
                  <a:lnTo>
                    <a:pt x="12127" y="7450"/>
                  </a:lnTo>
                  <a:lnTo>
                    <a:pt x="12202" y="7324"/>
                  </a:lnTo>
                  <a:lnTo>
                    <a:pt x="12283" y="7187"/>
                  </a:lnTo>
                  <a:lnTo>
                    <a:pt x="12326" y="7113"/>
                  </a:lnTo>
                  <a:lnTo>
                    <a:pt x="12368" y="7037"/>
                  </a:lnTo>
                  <a:lnTo>
                    <a:pt x="12411" y="6959"/>
                  </a:lnTo>
                  <a:lnTo>
                    <a:pt x="12455" y="6879"/>
                  </a:lnTo>
                  <a:lnTo>
                    <a:pt x="12499" y="6797"/>
                  </a:lnTo>
                  <a:lnTo>
                    <a:pt x="12542" y="6714"/>
                  </a:lnTo>
                  <a:lnTo>
                    <a:pt x="12585" y="6630"/>
                  </a:lnTo>
                  <a:lnTo>
                    <a:pt x="12627" y="6546"/>
                  </a:lnTo>
                  <a:lnTo>
                    <a:pt x="12668" y="6461"/>
                  </a:lnTo>
                  <a:lnTo>
                    <a:pt x="12709" y="6375"/>
                  </a:lnTo>
                  <a:lnTo>
                    <a:pt x="12747" y="6289"/>
                  </a:lnTo>
                  <a:lnTo>
                    <a:pt x="12785" y="6205"/>
                  </a:lnTo>
                  <a:lnTo>
                    <a:pt x="12820" y="6120"/>
                  </a:lnTo>
                  <a:lnTo>
                    <a:pt x="12854" y="6037"/>
                  </a:lnTo>
                  <a:lnTo>
                    <a:pt x="12885" y="5954"/>
                  </a:lnTo>
                  <a:lnTo>
                    <a:pt x="12913" y="5874"/>
                  </a:lnTo>
                  <a:lnTo>
                    <a:pt x="12938" y="5796"/>
                  </a:lnTo>
                  <a:lnTo>
                    <a:pt x="12960" y="5719"/>
                  </a:lnTo>
                  <a:lnTo>
                    <a:pt x="12979" y="5644"/>
                  </a:lnTo>
                  <a:lnTo>
                    <a:pt x="12994" y="5572"/>
                  </a:lnTo>
                  <a:lnTo>
                    <a:pt x="13006" y="5504"/>
                  </a:lnTo>
                  <a:lnTo>
                    <a:pt x="13014" y="5439"/>
                  </a:lnTo>
                  <a:lnTo>
                    <a:pt x="13017" y="5377"/>
                  </a:lnTo>
                  <a:lnTo>
                    <a:pt x="13016" y="5319"/>
                  </a:lnTo>
                  <a:lnTo>
                    <a:pt x="13010" y="5255"/>
                  </a:lnTo>
                  <a:lnTo>
                    <a:pt x="13000" y="5189"/>
                  </a:lnTo>
                  <a:lnTo>
                    <a:pt x="12985" y="5123"/>
                  </a:lnTo>
                  <a:lnTo>
                    <a:pt x="12966" y="5054"/>
                  </a:lnTo>
                  <a:lnTo>
                    <a:pt x="12943" y="4984"/>
                  </a:lnTo>
                  <a:lnTo>
                    <a:pt x="12917" y="4913"/>
                  </a:lnTo>
                  <a:lnTo>
                    <a:pt x="12888" y="4841"/>
                  </a:lnTo>
                  <a:lnTo>
                    <a:pt x="12855" y="4769"/>
                  </a:lnTo>
                  <a:lnTo>
                    <a:pt x="12819" y="4695"/>
                  </a:lnTo>
                  <a:lnTo>
                    <a:pt x="12781" y="4621"/>
                  </a:lnTo>
                  <a:lnTo>
                    <a:pt x="12741" y="4548"/>
                  </a:lnTo>
                  <a:lnTo>
                    <a:pt x="12699" y="4473"/>
                  </a:lnTo>
                  <a:lnTo>
                    <a:pt x="12655" y="4399"/>
                  </a:lnTo>
                  <a:lnTo>
                    <a:pt x="12609" y="4327"/>
                  </a:lnTo>
                  <a:lnTo>
                    <a:pt x="12562" y="4254"/>
                  </a:lnTo>
                  <a:lnTo>
                    <a:pt x="12513" y="4182"/>
                  </a:lnTo>
                  <a:lnTo>
                    <a:pt x="12464" y="4111"/>
                  </a:lnTo>
                  <a:lnTo>
                    <a:pt x="12413" y="4041"/>
                  </a:lnTo>
                  <a:lnTo>
                    <a:pt x="12362" y="3973"/>
                  </a:lnTo>
                  <a:lnTo>
                    <a:pt x="12312" y="3907"/>
                  </a:lnTo>
                  <a:lnTo>
                    <a:pt x="12261" y="3842"/>
                  </a:lnTo>
                  <a:lnTo>
                    <a:pt x="12211" y="3778"/>
                  </a:lnTo>
                  <a:lnTo>
                    <a:pt x="12160" y="3718"/>
                  </a:lnTo>
                  <a:lnTo>
                    <a:pt x="12110" y="3659"/>
                  </a:lnTo>
                  <a:lnTo>
                    <a:pt x="12062" y="3604"/>
                  </a:lnTo>
                  <a:lnTo>
                    <a:pt x="12014" y="3551"/>
                  </a:lnTo>
                  <a:lnTo>
                    <a:pt x="11968" y="3501"/>
                  </a:lnTo>
                  <a:lnTo>
                    <a:pt x="11924" y="3454"/>
                  </a:lnTo>
                  <a:lnTo>
                    <a:pt x="11882" y="3410"/>
                  </a:lnTo>
                  <a:lnTo>
                    <a:pt x="11840" y="3370"/>
                  </a:lnTo>
                  <a:lnTo>
                    <a:pt x="11802" y="3334"/>
                  </a:lnTo>
                  <a:lnTo>
                    <a:pt x="11768" y="3302"/>
                  </a:lnTo>
                  <a:lnTo>
                    <a:pt x="11709" y="3248"/>
                  </a:lnTo>
                  <a:lnTo>
                    <a:pt x="11656" y="3199"/>
                  </a:lnTo>
                  <a:lnTo>
                    <a:pt x="11606" y="3150"/>
                  </a:lnTo>
                  <a:lnTo>
                    <a:pt x="11560" y="3103"/>
                  </a:lnTo>
                  <a:lnTo>
                    <a:pt x="11516" y="3054"/>
                  </a:lnTo>
                  <a:lnTo>
                    <a:pt x="11471" y="3005"/>
                  </a:lnTo>
                  <a:lnTo>
                    <a:pt x="11425" y="2953"/>
                  </a:lnTo>
                  <a:lnTo>
                    <a:pt x="11377" y="2898"/>
                  </a:lnTo>
                  <a:lnTo>
                    <a:pt x="11252" y="2761"/>
                  </a:lnTo>
                  <a:lnTo>
                    <a:pt x="11125" y="2639"/>
                  </a:lnTo>
                  <a:lnTo>
                    <a:pt x="10997" y="2531"/>
                  </a:lnTo>
                  <a:lnTo>
                    <a:pt x="10867" y="2436"/>
                  </a:lnTo>
                  <a:lnTo>
                    <a:pt x="10736" y="2353"/>
                  </a:lnTo>
                  <a:lnTo>
                    <a:pt x="10603" y="2279"/>
                  </a:lnTo>
                  <a:lnTo>
                    <a:pt x="10468" y="2215"/>
                  </a:lnTo>
                  <a:lnTo>
                    <a:pt x="10331" y="2160"/>
                  </a:lnTo>
                  <a:lnTo>
                    <a:pt x="10193" y="2112"/>
                  </a:lnTo>
                  <a:lnTo>
                    <a:pt x="10052" y="2070"/>
                  </a:lnTo>
                  <a:lnTo>
                    <a:pt x="9909" y="2032"/>
                  </a:lnTo>
                  <a:lnTo>
                    <a:pt x="9765" y="1998"/>
                  </a:lnTo>
                  <a:lnTo>
                    <a:pt x="9618" y="1967"/>
                  </a:lnTo>
                  <a:lnTo>
                    <a:pt x="9468" y="1938"/>
                  </a:lnTo>
                  <a:lnTo>
                    <a:pt x="9318" y="1910"/>
                  </a:lnTo>
                  <a:lnTo>
                    <a:pt x="9165" y="1881"/>
                  </a:lnTo>
                  <a:lnTo>
                    <a:pt x="9009" y="1850"/>
                  </a:lnTo>
                  <a:lnTo>
                    <a:pt x="8850" y="1816"/>
                  </a:lnTo>
                  <a:lnTo>
                    <a:pt x="8689" y="1779"/>
                  </a:lnTo>
                  <a:lnTo>
                    <a:pt x="8527" y="1736"/>
                  </a:lnTo>
                  <a:lnTo>
                    <a:pt x="8360" y="1688"/>
                  </a:lnTo>
                  <a:lnTo>
                    <a:pt x="8192" y="1632"/>
                  </a:lnTo>
                  <a:lnTo>
                    <a:pt x="8021" y="1568"/>
                  </a:lnTo>
                  <a:lnTo>
                    <a:pt x="7847" y="1494"/>
                  </a:lnTo>
                  <a:lnTo>
                    <a:pt x="7670" y="1409"/>
                  </a:lnTo>
                  <a:lnTo>
                    <a:pt x="7491" y="1313"/>
                  </a:lnTo>
                  <a:lnTo>
                    <a:pt x="7308" y="1205"/>
                  </a:lnTo>
                  <a:lnTo>
                    <a:pt x="7124" y="1082"/>
                  </a:lnTo>
                  <a:lnTo>
                    <a:pt x="6935" y="944"/>
                  </a:lnTo>
                  <a:lnTo>
                    <a:pt x="6743" y="790"/>
                  </a:lnTo>
                  <a:lnTo>
                    <a:pt x="6549" y="620"/>
                  </a:lnTo>
                  <a:lnTo>
                    <a:pt x="6351" y="430"/>
                  </a:lnTo>
                  <a:lnTo>
                    <a:pt x="6248" y="333"/>
                  </a:lnTo>
                  <a:lnTo>
                    <a:pt x="6149" y="250"/>
                  </a:lnTo>
                  <a:lnTo>
                    <a:pt x="6052" y="179"/>
                  </a:lnTo>
                  <a:lnTo>
                    <a:pt x="5958" y="120"/>
                  </a:lnTo>
                  <a:lnTo>
                    <a:pt x="5868" y="73"/>
                  </a:lnTo>
                  <a:lnTo>
                    <a:pt x="5782" y="38"/>
                  </a:lnTo>
                  <a:lnTo>
                    <a:pt x="5701" y="15"/>
                  </a:lnTo>
                  <a:lnTo>
                    <a:pt x="5625" y="2"/>
                  </a:lnTo>
                  <a:lnTo>
                    <a:pt x="5553" y="0"/>
                  </a:lnTo>
                  <a:lnTo>
                    <a:pt x="5489" y="8"/>
                  </a:lnTo>
                  <a:lnTo>
                    <a:pt x="5430" y="27"/>
                  </a:lnTo>
                  <a:lnTo>
                    <a:pt x="5378" y="57"/>
                  </a:lnTo>
                  <a:lnTo>
                    <a:pt x="5334" y="94"/>
                  </a:lnTo>
                  <a:lnTo>
                    <a:pt x="5297" y="143"/>
                  </a:lnTo>
                  <a:lnTo>
                    <a:pt x="5269" y="200"/>
                  </a:lnTo>
                  <a:lnTo>
                    <a:pt x="5249" y="266"/>
                  </a:lnTo>
                  <a:lnTo>
                    <a:pt x="5237" y="340"/>
                  </a:lnTo>
                  <a:lnTo>
                    <a:pt x="5235" y="423"/>
                  </a:lnTo>
                  <a:lnTo>
                    <a:pt x="5243" y="513"/>
                  </a:lnTo>
                  <a:lnTo>
                    <a:pt x="5261" y="611"/>
                  </a:lnTo>
                  <a:lnTo>
                    <a:pt x="5291" y="716"/>
                  </a:lnTo>
                  <a:lnTo>
                    <a:pt x="5331" y="829"/>
                  </a:lnTo>
                  <a:lnTo>
                    <a:pt x="5383" y="948"/>
                  </a:lnTo>
                  <a:lnTo>
                    <a:pt x="5446" y="1073"/>
                  </a:lnTo>
                  <a:lnTo>
                    <a:pt x="5523" y="1206"/>
                  </a:lnTo>
                  <a:lnTo>
                    <a:pt x="5611" y="1344"/>
                  </a:lnTo>
                  <a:lnTo>
                    <a:pt x="5715" y="1487"/>
                  </a:lnTo>
                  <a:lnTo>
                    <a:pt x="5831" y="1635"/>
                  </a:lnTo>
                  <a:lnTo>
                    <a:pt x="5962" y="1789"/>
                  </a:lnTo>
                  <a:lnTo>
                    <a:pt x="6107" y="1946"/>
                  </a:lnTo>
                  <a:lnTo>
                    <a:pt x="6267" y="2110"/>
                  </a:lnTo>
                  <a:lnTo>
                    <a:pt x="6444" y="2276"/>
                  </a:lnTo>
                  <a:lnTo>
                    <a:pt x="6541" y="2363"/>
                  </a:lnTo>
                  <a:lnTo>
                    <a:pt x="6637" y="2444"/>
                  </a:lnTo>
                  <a:lnTo>
                    <a:pt x="6730" y="2518"/>
                  </a:lnTo>
                  <a:lnTo>
                    <a:pt x="6822" y="2587"/>
                  </a:lnTo>
                  <a:lnTo>
                    <a:pt x="6912" y="2650"/>
                  </a:lnTo>
                  <a:lnTo>
                    <a:pt x="7000" y="2708"/>
                  </a:lnTo>
                  <a:lnTo>
                    <a:pt x="7086" y="2762"/>
                  </a:lnTo>
                  <a:lnTo>
                    <a:pt x="7170" y="2810"/>
                  </a:lnTo>
                  <a:lnTo>
                    <a:pt x="7253" y="2855"/>
                  </a:lnTo>
                  <a:lnTo>
                    <a:pt x="7334" y="2896"/>
                  </a:lnTo>
                  <a:lnTo>
                    <a:pt x="7413" y="2932"/>
                  </a:lnTo>
                  <a:lnTo>
                    <a:pt x="7490" y="2966"/>
                  </a:lnTo>
                  <a:lnTo>
                    <a:pt x="7565" y="2998"/>
                  </a:lnTo>
                  <a:lnTo>
                    <a:pt x="7637" y="3025"/>
                  </a:lnTo>
                  <a:lnTo>
                    <a:pt x="7709" y="3051"/>
                  </a:lnTo>
                  <a:lnTo>
                    <a:pt x="7779" y="3074"/>
                  </a:lnTo>
                  <a:lnTo>
                    <a:pt x="7846" y="3097"/>
                  </a:lnTo>
                  <a:lnTo>
                    <a:pt x="7912" y="3117"/>
                  </a:lnTo>
                  <a:lnTo>
                    <a:pt x="7976" y="3137"/>
                  </a:lnTo>
                  <a:lnTo>
                    <a:pt x="8038" y="3154"/>
                  </a:lnTo>
                  <a:lnTo>
                    <a:pt x="8098" y="3172"/>
                  </a:lnTo>
                  <a:lnTo>
                    <a:pt x="8157" y="3190"/>
                  </a:lnTo>
                  <a:lnTo>
                    <a:pt x="8214" y="3208"/>
                  </a:lnTo>
                  <a:lnTo>
                    <a:pt x="8269" y="3227"/>
                  </a:lnTo>
                  <a:lnTo>
                    <a:pt x="8322" y="3246"/>
                  </a:lnTo>
                  <a:lnTo>
                    <a:pt x="8374" y="3265"/>
                  </a:lnTo>
                  <a:lnTo>
                    <a:pt x="8422" y="3287"/>
                  </a:lnTo>
                  <a:lnTo>
                    <a:pt x="8471" y="3310"/>
                  </a:lnTo>
                  <a:lnTo>
                    <a:pt x="8516" y="3334"/>
                  </a:lnTo>
                  <a:lnTo>
                    <a:pt x="8560" y="3362"/>
                  </a:lnTo>
                  <a:lnTo>
                    <a:pt x="8603" y="3391"/>
                  </a:lnTo>
                  <a:lnTo>
                    <a:pt x="8643" y="3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E5AA4FD-3D36-7360-70D7-AD384AF15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1294"/>
              <a:ext cx="199" cy="204"/>
            </a:xfrm>
            <a:custGeom>
              <a:avLst/>
              <a:gdLst>
                <a:gd name="T0" fmla="*/ 1093 w 2993"/>
                <a:gd name="T1" fmla="*/ 63 h 3057"/>
                <a:gd name="T2" fmla="*/ 942 w 2993"/>
                <a:gd name="T3" fmla="*/ 107 h 3057"/>
                <a:gd name="T4" fmla="*/ 802 w 2993"/>
                <a:gd name="T5" fmla="*/ 162 h 3057"/>
                <a:gd name="T6" fmla="*/ 671 w 2993"/>
                <a:gd name="T7" fmla="*/ 226 h 3057"/>
                <a:gd name="T8" fmla="*/ 552 w 2993"/>
                <a:gd name="T9" fmla="*/ 301 h 3057"/>
                <a:gd name="T10" fmla="*/ 445 w 2993"/>
                <a:gd name="T11" fmla="*/ 384 h 3057"/>
                <a:gd name="T12" fmla="*/ 348 w 2993"/>
                <a:gd name="T13" fmla="*/ 479 h 3057"/>
                <a:gd name="T14" fmla="*/ 261 w 2993"/>
                <a:gd name="T15" fmla="*/ 582 h 3057"/>
                <a:gd name="T16" fmla="*/ 187 w 2993"/>
                <a:gd name="T17" fmla="*/ 696 h 3057"/>
                <a:gd name="T18" fmla="*/ 125 w 2993"/>
                <a:gd name="T19" fmla="*/ 818 h 3057"/>
                <a:gd name="T20" fmla="*/ 75 w 2993"/>
                <a:gd name="T21" fmla="*/ 950 h 3057"/>
                <a:gd name="T22" fmla="*/ 38 w 2993"/>
                <a:gd name="T23" fmla="*/ 1092 h 3057"/>
                <a:gd name="T24" fmla="*/ 13 w 2993"/>
                <a:gd name="T25" fmla="*/ 1243 h 3057"/>
                <a:gd name="T26" fmla="*/ 1 w 2993"/>
                <a:gd name="T27" fmla="*/ 1404 h 3057"/>
                <a:gd name="T28" fmla="*/ 2 w 2993"/>
                <a:gd name="T29" fmla="*/ 1573 h 3057"/>
                <a:gd name="T30" fmla="*/ 16 w 2993"/>
                <a:gd name="T31" fmla="*/ 1752 h 3057"/>
                <a:gd name="T32" fmla="*/ 43 w 2993"/>
                <a:gd name="T33" fmla="*/ 1927 h 3057"/>
                <a:gd name="T34" fmla="*/ 81 w 2993"/>
                <a:gd name="T35" fmla="*/ 2082 h 3057"/>
                <a:gd name="T36" fmla="*/ 132 w 2993"/>
                <a:gd name="T37" fmla="*/ 2229 h 3057"/>
                <a:gd name="T38" fmla="*/ 196 w 2993"/>
                <a:gd name="T39" fmla="*/ 2364 h 3057"/>
                <a:gd name="T40" fmla="*/ 273 w 2993"/>
                <a:gd name="T41" fmla="*/ 2490 h 3057"/>
                <a:gd name="T42" fmla="*/ 361 w 2993"/>
                <a:gd name="T43" fmla="*/ 2604 h 3057"/>
                <a:gd name="T44" fmla="*/ 460 w 2993"/>
                <a:gd name="T45" fmla="*/ 2706 h 3057"/>
                <a:gd name="T46" fmla="*/ 571 w 2993"/>
                <a:gd name="T47" fmla="*/ 2797 h 3057"/>
                <a:gd name="T48" fmla="*/ 692 w 2993"/>
                <a:gd name="T49" fmla="*/ 2875 h 3057"/>
                <a:gd name="T50" fmla="*/ 824 w 2993"/>
                <a:gd name="T51" fmla="*/ 2939 h 3057"/>
                <a:gd name="T52" fmla="*/ 965 w 2993"/>
                <a:gd name="T53" fmla="*/ 2989 h 3057"/>
                <a:gd name="T54" fmla="*/ 1115 w 2993"/>
                <a:gd name="T55" fmla="*/ 3026 h 3057"/>
                <a:gd name="T56" fmla="*/ 1274 w 2993"/>
                <a:gd name="T57" fmla="*/ 3049 h 3057"/>
                <a:gd name="T58" fmla="*/ 1441 w 2993"/>
                <a:gd name="T59" fmla="*/ 3057 h 3057"/>
                <a:gd name="T60" fmla="*/ 1616 w 2993"/>
                <a:gd name="T61" fmla="*/ 3048 h 3057"/>
                <a:gd name="T62" fmla="*/ 1798 w 2993"/>
                <a:gd name="T63" fmla="*/ 3025 h 3057"/>
                <a:gd name="T64" fmla="*/ 2047 w 2993"/>
                <a:gd name="T65" fmla="*/ 2965 h 3057"/>
                <a:gd name="T66" fmla="*/ 2321 w 2993"/>
                <a:gd name="T67" fmla="*/ 2839 h 3057"/>
                <a:gd name="T68" fmla="*/ 2548 w 2993"/>
                <a:gd name="T69" fmla="*/ 2664 h 3057"/>
                <a:gd name="T70" fmla="*/ 2727 w 2993"/>
                <a:gd name="T71" fmla="*/ 2449 h 3057"/>
                <a:gd name="T72" fmla="*/ 2861 w 2993"/>
                <a:gd name="T73" fmla="*/ 2201 h 3057"/>
                <a:gd name="T74" fmla="*/ 2947 w 2993"/>
                <a:gd name="T75" fmla="*/ 1932 h 3057"/>
                <a:gd name="T76" fmla="*/ 2989 w 2993"/>
                <a:gd name="T77" fmla="*/ 1650 h 3057"/>
                <a:gd name="T78" fmla="*/ 2984 w 2993"/>
                <a:gd name="T79" fmla="*/ 1364 h 3057"/>
                <a:gd name="T80" fmla="*/ 2936 w 2993"/>
                <a:gd name="T81" fmla="*/ 1083 h 3057"/>
                <a:gd name="T82" fmla="*/ 2842 w 2993"/>
                <a:gd name="T83" fmla="*/ 815 h 3057"/>
                <a:gd name="T84" fmla="*/ 2704 w 2993"/>
                <a:gd name="T85" fmla="*/ 570 h 3057"/>
                <a:gd name="T86" fmla="*/ 2522 w 2993"/>
                <a:gd name="T87" fmla="*/ 359 h 3057"/>
                <a:gd name="T88" fmla="*/ 2298 w 2993"/>
                <a:gd name="T89" fmla="*/ 188 h 3057"/>
                <a:gd name="T90" fmla="*/ 2029 w 2993"/>
                <a:gd name="T91" fmla="*/ 67 h 3057"/>
                <a:gd name="T92" fmla="*/ 1719 w 2993"/>
                <a:gd name="T93" fmla="*/ 6 h 3057"/>
                <a:gd name="T94" fmla="*/ 1365 w 2993"/>
                <a:gd name="T95" fmla="*/ 13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93" h="3057">
                  <a:moveTo>
                    <a:pt x="1172" y="45"/>
                  </a:moveTo>
                  <a:lnTo>
                    <a:pt x="1093" y="63"/>
                  </a:lnTo>
                  <a:lnTo>
                    <a:pt x="1016" y="84"/>
                  </a:lnTo>
                  <a:lnTo>
                    <a:pt x="942" y="107"/>
                  </a:lnTo>
                  <a:lnTo>
                    <a:pt x="871" y="134"/>
                  </a:lnTo>
                  <a:lnTo>
                    <a:pt x="802" y="162"/>
                  </a:lnTo>
                  <a:lnTo>
                    <a:pt x="736" y="193"/>
                  </a:lnTo>
                  <a:lnTo>
                    <a:pt x="671" y="226"/>
                  </a:lnTo>
                  <a:lnTo>
                    <a:pt x="611" y="262"/>
                  </a:lnTo>
                  <a:lnTo>
                    <a:pt x="552" y="301"/>
                  </a:lnTo>
                  <a:lnTo>
                    <a:pt x="497" y="341"/>
                  </a:lnTo>
                  <a:lnTo>
                    <a:pt x="445" y="384"/>
                  </a:lnTo>
                  <a:lnTo>
                    <a:pt x="394" y="430"/>
                  </a:lnTo>
                  <a:lnTo>
                    <a:pt x="348" y="479"/>
                  </a:lnTo>
                  <a:lnTo>
                    <a:pt x="303" y="529"/>
                  </a:lnTo>
                  <a:lnTo>
                    <a:pt x="261" y="582"/>
                  </a:lnTo>
                  <a:lnTo>
                    <a:pt x="223" y="638"/>
                  </a:lnTo>
                  <a:lnTo>
                    <a:pt x="187" y="696"/>
                  </a:lnTo>
                  <a:lnTo>
                    <a:pt x="155" y="756"/>
                  </a:lnTo>
                  <a:lnTo>
                    <a:pt x="125" y="818"/>
                  </a:lnTo>
                  <a:lnTo>
                    <a:pt x="99" y="883"/>
                  </a:lnTo>
                  <a:lnTo>
                    <a:pt x="75" y="950"/>
                  </a:lnTo>
                  <a:lnTo>
                    <a:pt x="55" y="1020"/>
                  </a:lnTo>
                  <a:lnTo>
                    <a:pt x="38" y="1092"/>
                  </a:lnTo>
                  <a:lnTo>
                    <a:pt x="24" y="1166"/>
                  </a:lnTo>
                  <a:lnTo>
                    <a:pt x="13" y="1243"/>
                  </a:lnTo>
                  <a:lnTo>
                    <a:pt x="6" y="1322"/>
                  </a:lnTo>
                  <a:lnTo>
                    <a:pt x="1" y="1404"/>
                  </a:lnTo>
                  <a:lnTo>
                    <a:pt x="0" y="1487"/>
                  </a:lnTo>
                  <a:lnTo>
                    <a:pt x="2" y="1573"/>
                  </a:lnTo>
                  <a:lnTo>
                    <a:pt x="8" y="1661"/>
                  </a:lnTo>
                  <a:lnTo>
                    <a:pt x="16" y="1752"/>
                  </a:lnTo>
                  <a:lnTo>
                    <a:pt x="28" y="1845"/>
                  </a:lnTo>
                  <a:lnTo>
                    <a:pt x="43" y="1927"/>
                  </a:lnTo>
                  <a:lnTo>
                    <a:pt x="60" y="2006"/>
                  </a:lnTo>
                  <a:lnTo>
                    <a:pt x="81" y="2082"/>
                  </a:lnTo>
                  <a:lnTo>
                    <a:pt x="105" y="2157"/>
                  </a:lnTo>
                  <a:lnTo>
                    <a:pt x="132" y="2229"/>
                  </a:lnTo>
                  <a:lnTo>
                    <a:pt x="163" y="2298"/>
                  </a:lnTo>
                  <a:lnTo>
                    <a:pt x="196" y="2364"/>
                  </a:lnTo>
                  <a:lnTo>
                    <a:pt x="233" y="2429"/>
                  </a:lnTo>
                  <a:lnTo>
                    <a:pt x="273" y="2490"/>
                  </a:lnTo>
                  <a:lnTo>
                    <a:pt x="315" y="2549"/>
                  </a:lnTo>
                  <a:lnTo>
                    <a:pt x="361" y="2604"/>
                  </a:lnTo>
                  <a:lnTo>
                    <a:pt x="410" y="2657"/>
                  </a:lnTo>
                  <a:lnTo>
                    <a:pt x="460" y="2706"/>
                  </a:lnTo>
                  <a:lnTo>
                    <a:pt x="515" y="2753"/>
                  </a:lnTo>
                  <a:lnTo>
                    <a:pt x="571" y="2797"/>
                  </a:lnTo>
                  <a:lnTo>
                    <a:pt x="631" y="2837"/>
                  </a:lnTo>
                  <a:lnTo>
                    <a:pt x="692" y="2875"/>
                  </a:lnTo>
                  <a:lnTo>
                    <a:pt x="757" y="2908"/>
                  </a:lnTo>
                  <a:lnTo>
                    <a:pt x="824" y="2939"/>
                  </a:lnTo>
                  <a:lnTo>
                    <a:pt x="894" y="2966"/>
                  </a:lnTo>
                  <a:lnTo>
                    <a:pt x="965" y="2989"/>
                  </a:lnTo>
                  <a:lnTo>
                    <a:pt x="1039" y="3010"/>
                  </a:lnTo>
                  <a:lnTo>
                    <a:pt x="1115" y="3026"/>
                  </a:lnTo>
                  <a:lnTo>
                    <a:pt x="1193" y="3040"/>
                  </a:lnTo>
                  <a:lnTo>
                    <a:pt x="1274" y="3049"/>
                  </a:lnTo>
                  <a:lnTo>
                    <a:pt x="1357" y="3055"/>
                  </a:lnTo>
                  <a:lnTo>
                    <a:pt x="1441" y="3057"/>
                  </a:lnTo>
                  <a:lnTo>
                    <a:pt x="1528" y="3055"/>
                  </a:lnTo>
                  <a:lnTo>
                    <a:pt x="1616" y="3048"/>
                  </a:lnTo>
                  <a:lnTo>
                    <a:pt x="1706" y="3039"/>
                  </a:lnTo>
                  <a:lnTo>
                    <a:pt x="1798" y="3025"/>
                  </a:lnTo>
                  <a:lnTo>
                    <a:pt x="1892" y="3007"/>
                  </a:lnTo>
                  <a:lnTo>
                    <a:pt x="2047" y="2965"/>
                  </a:lnTo>
                  <a:lnTo>
                    <a:pt x="2190" y="2909"/>
                  </a:lnTo>
                  <a:lnTo>
                    <a:pt x="2321" y="2839"/>
                  </a:lnTo>
                  <a:lnTo>
                    <a:pt x="2440" y="2757"/>
                  </a:lnTo>
                  <a:lnTo>
                    <a:pt x="2548" y="2664"/>
                  </a:lnTo>
                  <a:lnTo>
                    <a:pt x="2644" y="2560"/>
                  </a:lnTo>
                  <a:lnTo>
                    <a:pt x="2727" y="2449"/>
                  </a:lnTo>
                  <a:lnTo>
                    <a:pt x="2800" y="2328"/>
                  </a:lnTo>
                  <a:lnTo>
                    <a:pt x="2861" y="2201"/>
                  </a:lnTo>
                  <a:lnTo>
                    <a:pt x="2909" y="2069"/>
                  </a:lnTo>
                  <a:lnTo>
                    <a:pt x="2947" y="1932"/>
                  </a:lnTo>
                  <a:lnTo>
                    <a:pt x="2974" y="1792"/>
                  </a:lnTo>
                  <a:lnTo>
                    <a:pt x="2989" y="1650"/>
                  </a:lnTo>
                  <a:lnTo>
                    <a:pt x="2993" y="1507"/>
                  </a:lnTo>
                  <a:lnTo>
                    <a:pt x="2984" y="1364"/>
                  </a:lnTo>
                  <a:lnTo>
                    <a:pt x="2965" y="1222"/>
                  </a:lnTo>
                  <a:lnTo>
                    <a:pt x="2936" y="1083"/>
                  </a:lnTo>
                  <a:lnTo>
                    <a:pt x="2895" y="946"/>
                  </a:lnTo>
                  <a:lnTo>
                    <a:pt x="2842" y="815"/>
                  </a:lnTo>
                  <a:lnTo>
                    <a:pt x="2779" y="689"/>
                  </a:lnTo>
                  <a:lnTo>
                    <a:pt x="2704" y="570"/>
                  </a:lnTo>
                  <a:lnTo>
                    <a:pt x="2618" y="460"/>
                  </a:lnTo>
                  <a:lnTo>
                    <a:pt x="2522" y="359"/>
                  </a:lnTo>
                  <a:lnTo>
                    <a:pt x="2416" y="267"/>
                  </a:lnTo>
                  <a:lnTo>
                    <a:pt x="2298" y="188"/>
                  </a:lnTo>
                  <a:lnTo>
                    <a:pt x="2169" y="121"/>
                  </a:lnTo>
                  <a:lnTo>
                    <a:pt x="2029" y="67"/>
                  </a:lnTo>
                  <a:lnTo>
                    <a:pt x="1879" y="28"/>
                  </a:lnTo>
                  <a:lnTo>
                    <a:pt x="1719" y="6"/>
                  </a:lnTo>
                  <a:lnTo>
                    <a:pt x="1547" y="0"/>
                  </a:lnTo>
                  <a:lnTo>
                    <a:pt x="1365" y="13"/>
                  </a:lnTo>
                  <a:lnTo>
                    <a:pt x="117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B64D255-080B-C7E6-D45C-AA0C4718C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1868"/>
              <a:ext cx="249" cy="280"/>
            </a:xfrm>
            <a:custGeom>
              <a:avLst/>
              <a:gdLst>
                <a:gd name="T0" fmla="*/ 3709 w 3742"/>
                <a:gd name="T1" fmla="*/ 912 h 4193"/>
                <a:gd name="T2" fmla="*/ 3633 w 3742"/>
                <a:gd name="T3" fmla="*/ 811 h 4193"/>
                <a:gd name="T4" fmla="*/ 3531 w 3742"/>
                <a:gd name="T5" fmla="*/ 701 h 4193"/>
                <a:gd name="T6" fmla="*/ 3407 w 3742"/>
                <a:gd name="T7" fmla="*/ 587 h 4193"/>
                <a:gd name="T8" fmla="*/ 3268 w 3742"/>
                <a:gd name="T9" fmla="*/ 472 h 4193"/>
                <a:gd name="T10" fmla="*/ 3120 w 3742"/>
                <a:gd name="T11" fmla="*/ 361 h 4193"/>
                <a:gd name="T12" fmla="*/ 2968 w 3742"/>
                <a:gd name="T13" fmla="*/ 258 h 4193"/>
                <a:gd name="T14" fmla="*/ 2818 w 3742"/>
                <a:gd name="T15" fmla="*/ 166 h 4193"/>
                <a:gd name="T16" fmla="*/ 2674 w 3742"/>
                <a:gd name="T17" fmla="*/ 89 h 4193"/>
                <a:gd name="T18" fmla="*/ 2546 w 3742"/>
                <a:gd name="T19" fmla="*/ 33 h 4193"/>
                <a:gd name="T20" fmla="*/ 2435 w 3742"/>
                <a:gd name="T21" fmla="*/ 0 h 4193"/>
                <a:gd name="T22" fmla="*/ 2219 w 3742"/>
                <a:gd name="T23" fmla="*/ 250 h 4193"/>
                <a:gd name="T24" fmla="*/ 1932 w 3742"/>
                <a:gd name="T25" fmla="*/ 597 h 4193"/>
                <a:gd name="T26" fmla="*/ 1572 w 3742"/>
                <a:gd name="T27" fmla="*/ 1049 h 4193"/>
                <a:gd name="T28" fmla="*/ 1179 w 3742"/>
                <a:gd name="T29" fmla="*/ 1570 h 4193"/>
                <a:gd name="T30" fmla="*/ 790 w 3742"/>
                <a:gd name="T31" fmla="*/ 2124 h 4193"/>
                <a:gd name="T32" fmla="*/ 440 w 3742"/>
                <a:gd name="T33" fmla="*/ 2677 h 4193"/>
                <a:gd name="T34" fmla="*/ 172 w 3742"/>
                <a:gd name="T35" fmla="*/ 3191 h 4193"/>
                <a:gd name="T36" fmla="*/ 19 w 3742"/>
                <a:gd name="T37" fmla="*/ 3633 h 4193"/>
                <a:gd name="T38" fmla="*/ 20 w 3742"/>
                <a:gd name="T39" fmla="*/ 3968 h 4193"/>
                <a:gd name="T40" fmla="*/ 214 w 3742"/>
                <a:gd name="T41" fmla="*/ 4158 h 4193"/>
                <a:gd name="T42" fmla="*/ 400 w 3742"/>
                <a:gd name="T43" fmla="*/ 4193 h 4193"/>
                <a:gd name="T44" fmla="*/ 582 w 3742"/>
                <a:gd name="T45" fmla="*/ 4167 h 4193"/>
                <a:gd name="T46" fmla="*/ 759 w 3742"/>
                <a:gd name="T47" fmla="*/ 4090 h 4193"/>
                <a:gd name="T48" fmla="*/ 932 w 3742"/>
                <a:gd name="T49" fmla="*/ 3971 h 4193"/>
                <a:gd name="T50" fmla="*/ 1104 w 3742"/>
                <a:gd name="T51" fmla="*/ 3818 h 4193"/>
                <a:gd name="T52" fmla="*/ 1276 w 3742"/>
                <a:gd name="T53" fmla="*/ 3643 h 4193"/>
                <a:gd name="T54" fmla="*/ 1507 w 3742"/>
                <a:gd name="T55" fmla="*/ 3386 h 4193"/>
                <a:gd name="T56" fmla="*/ 1743 w 3742"/>
                <a:gd name="T57" fmla="*/ 3124 h 4193"/>
                <a:gd name="T58" fmla="*/ 1928 w 3742"/>
                <a:gd name="T59" fmla="*/ 2938 h 4193"/>
                <a:gd name="T60" fmla="*/ 2117 w 3742"/>
                <a:gd name="T61" fmla="*/ 2770 h 4193"/>
                <a:gd name="T62" fmla="*/ 2307 w 3742"/>
                <a:gd name="T63" fmla="*/ 2609 h 4193"/>
                <a:gd name="T64" fmla="*/ 2465 w 3742"/>
                <a:gd name="T65" fmla="*/ 2457 h 4193"/>
                <a:gd name="T66" fmla="*/ 2607 w 3742"/>
                <a:gd name="T67" fmla="*/ 2306 h 4193"/>
                <a:gd name="T68" fmla="*/ 2742 w 3742"/>
                <a:gd name="T69" fmla="*/ 2148 h 4193"/>
                <a:gd name="T70" fmla="*/ 2886 w 3742"/>
                <a:gd name="T71" fmla="*/ 1978 h 4193"/>
                <a:gd name="T72" fmla="*/ 3060 w 3742"/>
                <a:gd name="T73" fmla="*/ 1781 h 4193"/>
                <a:gd name="T74" fmla="*/ 3249 w 3742"/>
                <a:gd name="T75" fmla="*/ 1580 h 4193"/>
                <a:gd name="T76" fmla="*/ 3429 w 3742"/>
                <a:gd name="T77" fmla="*/ 1389 h 4193"/>
                <a:gd name="T78" fmla="*/ 3586 w 3742"/>
                <a:gd name="T79" fmla="*/ 1214 h 4193"/>
                <a:gd name="T80" fmla="*/ 3667 w 3742"/>
                <a:gd name="T81" fmla="*/ 1109 h 4193"/>
                <a:gd name="T82" fmla="*/ 3712 w 3742"/>
                <a:gd name="T83" fmla="*/ 1037 h 4193"/>
                <a:gd name="T84" fmla="*/ 3742 w 3742"/>
                <a:gd name="T85" fmla="*/ 973 h 4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42" h="4193">
                  <a:moveTo>
                    <a:pt x="3742" y="973"/>
                  </a:moveTo>
                  <a:lnTo>
                    <a:pt x="3727" y="944"/>
                  </a:lnTo>
                  <a:lnTo>
                    <a:pt x="3709" y="912"/>
                  </a:lnTo>
                  <a:lnTo>
                    <a:pt x="3687" y="879"/>
                  </a:lnTo>
                  <a:lnTo>
                    <a:pt x="3661" y="846"/>
                  </a:lnTo>
                  <a:lnTo>
                    <a:pt x="3633" y="811"/>
                  </a:lnTo>
                  <a:lnTo>
                    <a:pt x="3601" y="774"/>
                  </a:lnTo>
                  <a:lnTo>
                    <a:pt x="3568" y="738"/>
                  </a:lnTo>
                  <a:lnTo>
                    <a:pt x="3531" y="701"/>
                  </a:lnTo>
                  <a:lnTo>
                    <a:pt x="3492" y="663"/>
                  </a:lnTo>
                  <a:lnTo>
                    <a:pt x="3451" y="625"/>
                  </a:lnTo>
                  <a:lnTo>
                    <a:pt x="3407" y="587"/>
                  </a:lnTo>
                  <a:lnTo>
                    <a:pt x="3362" y="548"/>
                  </a:lnTo>
                  <a:lnTo>
                    <a:pt x="3316" y="510"/>
                  </a:lnTo>
                  <a:lnTo>
                    <a:pt x="3268" y="472"/>
                  </a:lnTo>
                  <a:lnTo>
                    <a:pt x="3220" y="434"/>
                  </a:lnTo>
                  <a:lnTo>
                    <a:pt x="3170" y="398"/>
                  </a:lnTo>
                  <a:lnTo>
                    <a:pt x="3120" y="361"/>
                  </a:lnTo>
                  <a:lnTo>
                    <a:pt x="3070" y="325"/>
                  </a:lnTo>
                  <a:lnTo>
                    <a:pt x="3018" y="291"/>
                  </a:lnTo>
                  <a:lnTo>
                    <a:pt x="2968" y="258"/>
                  </a:lnTo>
                  <a:lnTo>
                    <a:pt x="2917" y="225"/>
                  </a:lnTo>
                  <a:lnTo>
                    <a:pt x="2867" y="194"/>
                  </a:lnTo>
                  <a:lnTo>
                    <a:pt x="2818" y="166"/>
                  </a:lnTo>
                  <a:lnTo>
                    <a:pt x="2768" y="139"/>
                  </a:lnTo>
                  <a:lnTo>
                    <a:pt x="2721" y="113"/>
                  </a:lnTo>
                  <a:lnTo>
                    <a:pt x="2674" y="89"/>
                  </a:lnTo>
                  <a:lnTo>
                    <a:pt x="2630" y="68"/>
                  </a:lnTo>
                  <a:lnTo>
                    <a:pt x="2587" y="49"/>
                  </a:lnTo>
                  <a:lnTo>
                    <a:pt x="2546" y="33"/>
                  </a:lnTo>
                  <a:lnTo>
                    <a:pt x="2506" y="19"/>
                  </a:lnTo>
                  <a:lnTo>
                    <a:pt x="2469" y="8"/>
                  </a:lnTo>
                  <a:lnTo>
                    <a:pt x="2435" y="0"/>
                  </a:lnTo>
                  <a:lnTo>
                    <a:pt x="2396" y="43"/>
                  </a:lnTo>
                  <a:lnTo>
                    <a:pt x="2291" y="164"/>
                  </a:lnTo>
                  <a:lnTo>
                    <a:pt x="2219" y="250"/>
                  </a:lnTo>
                  <a:lnTo>
                    <a:pt x="2133" y="352"/>
                  </a:lnTo>
                  <a:lnTo>
                    <a:pt x="2037" y="468"/>
                  </a:lnTo>
                  <a:lnTo>
                    <a:pt x="1932" y="597"/>
                  </a:lnTo>
                  <a:lnTo>
                    <a:pt x="1818" y="737"/>
                  </a:lnTo>
                  <a:lnTo>
                    <a:pt x="1698" y="889"/>
                  </a:lnTo>
                  <a:lnTo>
                    <a:pt x="1572" y="1049"/>
                  </a:lnTo>
                  <a:lnTo>
                    <a:pt x="1443" y="1216"/>
                  </a:lnTo>
                  <a:lnTo>
                    <a:pt x="1312" y="1391"/>
                  </a:lnTo>
                  <a:lnTo>
                    <a:pt x="1179" y="1570"/>
                  </a:lnTo>
                  <a:lnTo>
                    <a:pt x="1047" y="1752"/>
                  </a:lnTo>
                  <a:lnTo>
                    <a:pt x="916" y="1937"/>
                  </a:lnTo>
                  <a:lnTo>
                    <a:pt x="790" y="2124"/>
                  </a:lnTo>
                  <a:lnTo>
                    <a:pt x="667" y="2309"/>
                  </a:lnTo>
                  <a:lnTo>
                    <a:pt x="550" y="2495"/>
                  </a:lnTo>
                  <a:lnTo>
                    <a:pt x="440" y="2677"/>
                  </a:lnTo>
                  <a:lnTo>
                    <a:pt x="340" y="2853"/>
                  </a:lnTo>
                  <a:lnTo>
                    <a:pt x="250" y="3026"/>
                  </a:lnTo>
                  <a:lnTo>
                    <a:pt x="172" y="3191"/>
                  </a:lnTo>
                  <a:lnTo>
                    <a:pt x="105" y="3349"/>
                  </a:lnTo>
                  <a:lnTo>
                    <a:pt x="53" y="3496"/>
                  </a:lnTo>
                  <a:lnTo>
                    <a:pt x="19" y="3633"/>
                  </a:lnTo>
                  <a:lnTo>
                    <a:pt x="0" y="3758"/>
                  </a:lnTo>
                  <a:lnTo>
                    <a:pt x="0" y="3871"/>
                  </a:lnTo>
                  <a:lnTo>
                    <a:pt x="20" y="3968"/>
                  </a:lnTo>
                  <a:lnTo>
                    <a:pt x="61" y="4049"/>
                  </a:lnTo>
                  <a:lnTo>
                    <a:pt x="125" y="4113"/>
                  </a:lnTo>
                  <a:lnTo>
                    <a:pt x="214" y="4158"/>
                  </a:lnTo>
                  <a:lnTo>
                    <a:pt x="277" y="4177"/>
                  </a:lnTo>
                  <a:lnTo>
                    <a:pt x="339" y="4189"/>
                  </a:lnTo>
                  <a:lnTo>
                    <a:pt x="400" y="4193"/>
                  </a:lnTo>
                  <a:lnTo>
                    <a:pt x="462" y="4191"/>
                  </a:lnTo>
                  <a:lnTo>
                    <a:pt x="523" y="4181"/>
                  </a:lnTo>
                  <a:lnTo>
                    <a:pt x="582" y="4167"/>
                  </a:lnTo>
                  <a:lnTo>
                    <a:pt x="642" y="4147"/>
                  </a:lnTo>
                  <a:lnTo>
                    <a:pt x="700" y="4120"/>
                  </a:lnTo>
                  <a:lnTo>
                    <a:pt x="759" y="4090"/>
                  </a:lnTo>
                  <a:lnTo>
                    <a:pt x="817" y="4054"/>
                  </a:lnTo>
                  <a:lnTo>
                    <a:pt x="875" y="4015"/>
                  </a:lnTo>
                  <a:lnTo>
                    <a:pt x="932" y="3971"/>
                  </a:lnTo>
                  <a:lnTo>
                    <a:pt x="990" y="3924"/>
                  </a:lnTo>
                  <a:lnTo>
                    <a:pt x="1047" y="3872"/>
                  </a:lnTo>
                  <a:lnTo>
                    <a:pt x="1104" y="3818"/>
                  </a:lnTo>
                  <a:lnTo>
                    <a:pt x="1161" y="3762"/>
                  </a:lnTo>
                  <a:lnTo>
                    <a:pt x="1219" y="3704"/>
                  </a:lnTo>
                  <a:lnTo>
                    <a:pt x="1276" y="3643"/>
                  </a:lnTo>
                  <a:lnTo>
                    <a:pt x="1333" y="3580"/>
                  </a:lnTo>
                  <a:lnTo>
                    <a:pt x="1391" y="3516"/>
                  </a:lnTo>
                  <a:lnTo>
                    <a:pt x="1507" y="3386"/>
                  </a:lnTo>
                  <a:lnTo>
                    <a:pt x="1624" y="3254"/>
                  </a:lnTo>
                  <a:lnTo>
                    <a:pt x="1684" y="3189"/>
                  </a:lnTo>
                  <a:lnTo>
                    <a:pt x="1743" y="3124"/>
                  </a:lnTo>
                  <a:lnTo>
                    <a:pt x="1804" y="3061"/>
                  </a:lnTo>
                  <a:lnTo>
                    <a:pt x="1865" y="2999"/>
                  </a:lnTo>
                  <a:lnTo>
                    <a:pt x="1928" y="2938"/>
                  </a:lnTo>
                  <a:lnTo>
                    <a:pt x="1990" y="2880"/>
                  </a:lnTo>
                  <a:lnTo>
                    <a:pt x="2053" y="2824"/>
                  </a:lnTo>
                  <a:lnTo>
                    <a:pt x="2117" y="2770"/>
                  </a:lnTo>
                  <a:lnTo>
                    <a:pt x="2186" y="2716"/>
                  </a:lnTo>
                  <a:lnTo>
                    <a:pt x="2248" y="2662"/>
                  </a:lnTo>
                  <a:lnTo>
                    <a:pt x="2307" y="2609"/>
                  </a:lnTo>
                  <a:lnTo>
                    <a:pt x="2363" y="2558"/>
                  </a:lnTo>
                  <a:lnTo>
                    <a:pt x="2416" y="2507"/>
                  </a:lnTo>
                  <a:lnTo>
                    <a:pt x="2465" y="2457"/>
                  </a:lnTo>
                  <a:lnTo>
                    <a:pt x="2514" y="2407"/>
                  </a:lnTo>
                  <a:lnTo>
                    <a:pt x="2560" y="2357"/>
                  </a:lnTo>
                  <a:lnTo>
                    <a:pt x="2607" y="2306"/>
                  </a:lnTo>
                  <a:lnTo>
                    <a:pt x="2651" y="2255"/>
                  </a:lnTo>
                  <a:lnTo>
                    <a:pt x="2696" y="2202"/>
                  </a:lnTo>
                  <a:lnTo>
                    <a:pt x="2742" y="2148"/>
                  </a:lnTo>
                  <a:lnTo>
                    <a:pt x="2789" y="2094"/>
                  </a:lnTo>
                  <a:lnTo>
                    <a:pt x="2837" y="2037"/>
                  </a:lnTo>
                  <a:lnTo>
                    <a:pt x="2886" y="1978"/>
                  </a:lnTo>
                  <a:lnTo>
                    <a:pt x="2939" y="1917"/>
                  </a:lnTo>
                  <a:lnTo>
                    <a:pt x="2999" y="1849"/>
                  </a:lnTo>
                  <a:lnTo>
                    <a:pt x="3060" y="1781"/>
                  </a:lnTo>
                  <a:lnTo>
                    <a:pt x="3123" y="1714"/>
                  </a:lnTo>
                  <a:lnTo>
                    <a:pt x="3186" y="1647"/>
                  </a:lnTo>
                  <a:lnTo>
                    <a:pt x="3249" y="1580"/>
                  </a:lnTo>
                  <a:lnTo>
                    <a:pt x="3311" y="1515"/>
                  </a:lnTo>
                  <a:lnTo>
                    <a:pt x="3371" y="1452"/>
                  </a:lnTo>
                  <a:lnTo>
                    <a:pt x="3429" y="1389"/>
                  </a:lnTo>
                  <a:lnTo>
                    <a:pt x="3485" y="1329"/>
                  </a:lnTo>
                  <a:lnTo>
                    <a:pt x="3537" y="1270"/>
                  </a:lnTo>
                  <a:lnTo>
                    <a:pt x="3586" y="1214"/>
                  </a:lnTo>
                  <a:lnTo>
                    <a:pt x="3629" y="1159"/>
                  </a:lnTo>
                  <a:lnTo>
                    <a:pt x="3649" y="1134"/>
                  </a:lnTo>
                  <a:lnTo>
                    <a:pt x="3667" y="1109"/>
                  </a:lnTo>
                  <a:lnTo>
                    <a:pt x="3684" y="1084"/>
                  </a:lnTo>
                  <a:lnTo>
                    <a:pt x="3698" y="1060"/>
                  </a:lnTo>
                  <a:lnTo>
                    <a:pt x="3712" y="1037"/>
                  </a:lnTo>
                  <a:lnTo>
                    <a:pt x="3724" y="1015"/>
                  </a:lnTo>
                  <a:lnTo>
                    <a:pt x="3734" y="994"/>
                  </a:lnTo>
                  <a:lnTo>
                    <a:pt x="3742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3E99444-F634-ABE9-6A25-19C6309E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1601"/>
              <a:ext cx="150" cy="312"/>
            </a:xfrm>
            <a:custGeom>
              <a:avLst/>
              <a:gdLst>
                <a:gd name="T0" fmla="*/ 1085 w 2254"/>
                <a:gd name="T1" fmla="*/ 3167 h 4682"/>
                <a:gd name="T2" fmla="*/ 990 w 2254"/>
                <a:gd name="T3" fmla="*/ 3192 h 4682"/>
                <a:gd name="T4" fmla="*/ 907 w 2254"/>
                <a:gd name="T5" fmla="*/ 3201 h 4682"/>
                <a:gd name="T6" fmla="*/ 814 w 2254"/>
                <a:gd name="T7" fmla="*/ 3196 h 4682"/>
                <a:gd name="T8" fmla="*/ 594 w 2254"/>
                <a:gd name="T9" fmla="*/ 3184 h 4682"/>
                <a:gd name="T10" fmla="*/ 1358 w 2254"/>
                <a:gd name="T11" fmla="*/ 4637 h 4682"/>
                <a:gd name="T12" fmla="*/ 1448 w 2254"/>
                <a:gd name="T13" fmla="*/ 4540 h 4682"/>
                <a:gd name="T14" fmla="*/ 1552 w 2254"/>
                <a:gd name="T15" fmla="*/ 4416 h 4682"/>
                <a:gd name="T16" fmla="*/ 1662 w 2254"/>
                <a:gd name="T17" fmla="*/ 4270 h 4682"/>
                <a:gd name="T18" fmla="*/ 1775 w 2254"/>
                <a:gd name="T19" fmla="*/ 4110 h 4682"/>
                <a:gd name="T20" fmla="*/ 1886 w 2254"/>
                <a:gd name="T21" fmla="*/ 3943 h 4682"/>
                <a:gd name="T22" fmla="*/ 1990 w 2254"/>
                <a:gd name="T23" fmla="*/ 3778 h 4682"/>
                <a:gd name="T24" fmla="*/ 2084 w 2254"/>
                <a:gd name="T25" fmla="*/ 3621 h 4682"/>
                <a:gd name="T26" fmla="*/ 2162 w 2254"/>
                <a:gd name="T27" fmla="*/ 3480 h 4682"/>
                <a:gd name="T28" fmla="*/ 2220 w 2254"/>
                <a:gd name="T29" fmla="*/ 3363 h 4682"/>
                <a:gd name="T30" fmla="*/ 2254 w 2254"/>
                <a:gd name="T31" fmla="*/ 3276 h 4682"/>
                <a:gd name="T32" fmla="*/ 1684 w 2254"/>
                <a:gd name="T33" fmla="*/ 2999 h 4682"/>
                <a:gd name="T34" fmla="*/ 1684 w 2254"/>
                <a:gd name="T35" fmla="*/ 2582 h 4682"/>
                <a:gd name="T36" fmla="*/ 1676 w 2254"/>
                <a:gd name="T37" fmla="*/ 2133 h 4682"/>
                <a:gd name="T38" fmla="*/ 1665 w 2254"/>
                <a:gd name="T39" fmla="*/ 1908 h 4682"/>
                <a:gd name="T40" fmla="*/ 1649 w 2254"/>
                <a:gd name="T41" fmla="*/ 1692 h 4682"/>
                <a:gd name="T42" fmla="*/ 1625 w 2254"/>
                <a:gd name="T43" fmla="*/ 1486 h 4682"/>
                <a:gd name="T44" fmla="*/ 1593 w 2254"/>
                <a:gd name="T45" fmla="*/ 1300 h 4682"/>
                <a:gd name="T46" fmla="*/ 1552 w 2254"/>
                <a:gd name="T47" fmla="*/ 1136 h 4682"/>
                <a:gd name="T48" fmla="*/ 1419 w 2254"/>
                <a:gd name="T49" fmla="*/ 818 h 4682"/>
                <a:gd name="T50" fmla="*/ 1209 w 2254"/>
                <a:gd name="T51" fmla="*/ 495 h 4682"/>
                <a:gd name="T52" fmla="*/ 973 w 2254"/>
                <a:gd name="T53" fmla="*/ 262 h 4682"/>
                <a:gd name="T54" fmla="*/ 727 w 2254"/>
                <a:gd name="T55" fmla="*/ 107 h 4682"/>
                <a:gd name="T56" fmla="*/ 492 w 2254"/>
                <a:gd name="T57" fmla="*/ 23 h 4682"/>
                <a:gd name="T58" fmla="*/ 284 w 2254"/>
                <a:gd name="T59" fmla="*/ 0 h 4682"/>
                <a:gd name="T60" fmla="*/ 120 w 2254"/>
                <a:gd name="T61" fmla="*/ 29 h 4682"/>
                <a:gd name="T62" fmla="*/ 21 w 2254"/>
                <a:gd name="T63" fmla="*/ 101 h 4682"/>
                <a:gd name="T64" fmla="*/ 4 w 2254"/>
                <a:gd name="T65" fmla="*/ 207 h 4682"/>
                <a:gd name="T66" fmla="*/ 87 w 2254"/>
                <a:gd name="T67" fmla="*/ 337 h 4682"/>
                <a:gd name="T68" fmla="*/ 286 w 2254"/>
                <a:gd name="T69" fmla="*/ 484 h 4682"/>
                <a:gd name="T70" fmla="*/ 530 w 2254"/>
                <a:gd name="T71" fmla="*/ 636 h 4682"/>
                <a:gd name="T72" fmla="*/ 726 w 2254"/>
                <a:gd name="T73" fmla="*/ 792 h 4682"/>
                <a:gd name="T74" fmla="*/ 880 w 2254"/>
                <a:gd name="T75" fmla="*/ 956 h 4682"/>
                <a:gd name="T76" fmla="*/ 996 w 2254"/>
                <a:gd name="T77" fmla="*/ 1135 h 4682"/>
                <a:gd name="T78" fmla="*/ 1079 w 2254"/>
                <a:gd name="T79" fmla="*/ 1335 h 4682"/>
                <a:gd name="T80" fmla="*/ 1135 w 2254"/>
                <a:gd name="T81" fmla="*/ 1560 h 4682"/>
                <a:gd name="T82" fmla="*/ 1167 w 2254"/>
                <a:gd name="T83" fmla="*/ 1819 h 4682"/>
                <a:gd name="T84" fmla="*/ 1180 w 2254"/>
                <a:gd name="T85" fmla="*/ 2115 h 4682"/>
                <a:gd name="T86" fmla="*/ 1180 w 2254"/>
                <a:gd name="T87" fmla="*/ 2456 h 4682"/>
                <a:gd name="T88" fmla="*/ 1162 w 2254"/>
                <a:gd name="T89" fmla="*/ 3136 h 4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4" h="4682">
                  <a:moveTo>
                    <a:pt x="1162" y="3136"/>
                  </a:moveTo>
                  <a:lnTo>
                    <a:pt x="1122" y="3153"/>
                  </a:lnTo>
                  <a:lnTo>
                    <a:pt x="1085" y="3167"/>
                  </a:lnTo>
                  <a:lnTo>
                    <a:pt x="1052" y="3178"/>
                  </a:lnTo>
                  <a:lnTo>
                    <a:pt x="1020" y="3187"/>
                  </a:lnTo>
                  <a:lnTo>
                    <a:pt x="990" y="3192"/>
                  </a:lnTo>
                  <a:lnTo>
                    <a:pt x="962" y="3196"/>
                  </a:lnTo>
                  <a:lnTo>
                    <a:pt x="935" y="3199"/>
                  </a:lnTo>
                  <a:lnTo>
                    <a:pt x="907" y="3201"/>
                  </a:lnTo>
                  <a:lnTo>
                    <a:pt x="878" y="3199"/>
                  </a:lnTo>
                  <a:lnTo>
                    <a:pt x="847" y="3198"/>
                  </a:lnTo>
                  <a:lnTo>
                    <a:pt x="814" y="3196"/>
                  </a:lnTo>
                  <a:lnTo>
                    <a:pt x="778" y="3194"/>
                  </a:lnTo>
                  <a:lnTo>
                    <a:pt x="696" y="3188"/>
                  </a:lnTo>
                  <a:lnTo>
                    <a:pt x="594" y="3184"/>
                  </a:lnTo>
                  <a:lnTo>
                    <a:pt x="1305" y="4682"/>
                  </a:lnTo>
                  <a:lnTo>
                    <a:pt x="1330" y="4661"/>
                  </a:lnTo>
                  <a:lnTo>
                    <a:pt x="1358" y="4637"/>
                  </a:lnTo>
                  <a:lnTo>
                    <a:pt x="1386" y="4608"/>
                  </a:lnTo>
                  <a:lnTo>
                    <a:pt x="1417" y="4576"/>
                  </a:lnTo>
                  <a:lnTo>
                    <a:pt x="1448" y="4540"/>
                  </a:lnTo>
                  <a:lnTo>
                    <a:pt x="1482" y="4501"/>
                  </a:lnTo>
                  <a:lnTo>
                    <a:pt x="1517" y="4460"/>
                  </a:lnTo>
                  <a:lnTo>
                    <a:pt x="1552" y="4416"/>
                  </a:lnTo>
                  <a:lnTo>
                    <a:pt x="1587" y="4369"/>
                  </a:lnTo>
                  <a:lnTo>
                    <a:pt x="1624" y="4320"/>
                  </a:lnTo>
                  <a:lnTo>
                    <a:pt x="1662" y="4270"/>
                  </a:lnTo>
                  <a:lnTo>
                    <a:pt x="1699" y="4217"/>
                  </a:lnTo>
                  <a:lnTo>
                    <a:pt x="1737" y="4164"/>
                  </a:lnTo>
                  <a:lnTo>
                    <a:pt x="1775" y="4110"/>
                  </a:lnTo>
                  <a:lnTo>
                    <a:pt x="1812" y="4055"/>
                  </a:lnTo>
                  <a:lnTo>
                    <a:pt x="1849" y="3999"/>
                  </a:lnTo>
                  <a:lnTo>
                    <a:pt x="1886" y="3943"/>
                  </a:lnTo>
                  <a:lnTo>
                    <a:pt x="1922" y="3888"/>
                  </a:lnTo>
                  <a:lnTo>
                    <a:pt x="1957" y="3833"/>
                  </a:lnTo>
                  <a:lnTo>
                    <a:pt x="1990" y="3778"/>
                  </a:lnTo>
                  <a:lnTo>
                    <a:pt x="2023" y="3725"/>
                  </a:lnTo>
                  <a:lnTo>
                    <a:pt x="2055" y="3673"/>
                  </a:lnTo>
                  <a:lnTo>
                    <a:pt x="2084" y="3621"/>
                  </a:lnTo>
                  <a:lnTo>
                    <a:pt x="2113" y="3573"/>
                  </a:lnTo>
                  <a:lnTo>
                    <a:pt x="2138" y="3526"/>
                  </a:lnTo>
                  <a:lnTo>
                    <a:pt x="2162" y="3480"/>
                  </a:lnTo>
                  <a:lnTo>
                    <a:pt x="2184" y="3438"/>
                  </a:lnTo>
                  <a:lnTo>
                    <a:pt x="2203" y="3399"/>
                  </a:lnTo>
                  <a:lnTo>
                    <a:pt x="2220" y="3363"/>
                  </a:lnTo>
                  <a:lnTo>
                    <a:pt x="2235" y="3330"/>
                  </a:lnTo>
                  <a:lnTo>
                    <a:pt x="2246" y="3300"/>
                  </a:lnTo>
                  <a:lnTo>
                    <a:pt x="2254" y="3276"/>
                  </a:lnTo>
                  <a:lnTo>
                    <a:pt x="1684" y="3236"/>
                  </a:lnTo>
                  <a:lnTo>
                    <a:pt x="1683" y="3122"/>
                  </a:lnTo>
                  <a:lnTo>
                    <a:pt x="1684" y="2999"/>
                  </a:lnTo>
                  <a:lnTo>
                    <a:pt x="1684" y="2866"/>
                  </a:lnTo>
                  <a:lnTo>
                    <a:pt x="1684" y="2726"/>
                  </a:lnTo>
                  <a:lnTo>
                    <a:pt x="1684" y="2582"/>
                  </a:lnTo>
                  <a:lnTo>
                    <a:pt x="1682" y="2433"/>
                  </a:lnTo>
                  <a:lnTo>
                    <a:pt x="1680" y="2284"/>
                  </a:lnTo>
                  <a:lnTo>
                    <a:pt x="1676" y="2133"/>
                  </a:lnTo>
                  <a:lnTo>
                    <a:pt x="1673" y="2058"/>
                  </a:lnTo>
                  <a:lnTo>
                    <a:pt x="1670" y="1983"/>
                  </a:lnTo>
                  <a:lnTo>
                    <a:pt x="1665" y="1908"/>
                  </a:lnTo>
                  <a:lnTo>
                    <a:pt x="1660" y="1835"/>
                  </a:lnTo>
                  <a:lnTo>
                    <a:pt x="1655" y="1762"/>
                  </a:lnTo>
                  <a:lnTo>
                    <a:pt x="1649" y="1692"/>
                  </a:lnTo>
                  <a:lnTo>
                    <a:pt x="1641" y="1621"/>
                  </a:lnTo>
                  <a:lnTo>
                    <a:pt x="1634" y="1554"/>
                  </a:lnTo>
                  <a:lnTo>
                    <a:pt x="1625" y="1486"/>
                  </a:lnTo>
                  <a:lnTo>
                    <a:pt x="1615" y="1422"/>
                  </a:lnTo>
                  <a:lnTo>
                    <a:pt x="1604" y="1360"/>
                  </a:lnTo>
                  <a:lnTo>
                    <a:pt x="1593" y="1300"/>
                  </a:lnTo>
                  <a:lnTo>
                    <a:pt x="1580" y="1242"/>
                  </a:lnTo>
                  <a:lnTo>
                    <a:pt x="1566" y="1188"/>
                  </a:lnTo>
                  <a:lnTo>
                    <a:pt x="1552" y="1136"/>
                  </a:lnTo>
                  <a:lnTo>
                    <a:pt x="1535" y="1087"/>
                  </a:lnTo>
                  <a:lnTo>
                    <a:pt x="1480" y="947"/>
                  </a:lnTo>
                  <a:lnTo>
                    <a:pt x="1419" y="818"/>
                  </a:lnTo>
                  <a:lnTo>
                    <a:pt x="1353" y="700"/>
                  </a:lnTo>
                  <a:lnTo>
                    <a:pt x="1283" y="593"/>
                  </a:lnTo>
                  <a:lnTo>
                    <a:pt x="1209" y="495"/>
                  </a:lnTo>
                  <a:lnTo>
                    <a:pt x="1132" y="408"/>
                  </a:lnTo>
                  <a:lnTo>
                    <a:pt x="1053" y="330"/>
                  </a:lnTo>
                  <a:lnTo>
                    <a:pt x="973" y="262"/>
                  </a:lnTo>
                  <a:lnTo>
                    <a:pt x="890" y="202"/>
                  </a:lnTo>
                  <a:lnTo>
                    <a:pt x="809" y="150"/>
                  </a:lnTo>
                  <a:lnTo>
                    <a:pt x="727" y="107"/>
                  </a:lnTo>
                  <a:lnTo>
                    <a:pt x="647" y="71"/>
                  </a:lnTo>
                  <a:lnTo>
                    <a:pt x="568" y="44"/>
                  </a:lnTo>
                  <a:lnTo>
                    <a:pt x="492" y="23"/>
                  </a:lnTo>
                  <a:lnTo>
                    <a:pt x="418" y="9"/>
                  </a:lnTo>
                  <a:lnTo>
                    <a:pt x="348" y="1"/>
                  </a:lnTo>
                  <a:lnTo>
                    <a:pt x="284" y="0"/>
                  </a:lnTo>
                  <a:lnTo>
                    <a:pt x="223" y="4"/>
                  </a:lnTo>
                  <a:lnTo>
                    <a:pt x="169" y="13"/>
                  </a:lnTo>
                  <a:lnTo>
                    <a:pt x="120" y="29"/>
                  </a:lnTo>
                  <a:lnTo>
                    <a:pt x="79" y="48"/>
                  </a:lnTo>
                  <a:lnTo>
                    <a:pt x="47" y="72"/>
                  </a:lnTo>
                  <a:lnTo>
                    <a:pt x="21" y="101"/>
                  </a:lnTo>
                  <a:lnTo>
                    <a:pt x="5" y="132"/>
                  </a:lnTo>
                  <a:lnTo>
                    <a:pt x="0" y="168"/>
                  </a:lnTo>
                  <a:lnTo>
                    <a:pt x="4" y="207"/>
                  </a:lnTo>
                  <a:lnTo>
                    <a:pt x="19" y="248"/>
                  </a:lnTo>
                  <a:lnTo>
                    <a:pt x="47" y="291"/>
                  </a:lnTo>
                  <a:lnTo>
                    <a:pt x="87" y="337"/>
                  </a:lnTo>
                  <a:lnTo>
                    <a:pt x="138" y="385"/>
                  </a:lnTo>
                  <a:lnTo>
                    <a:pt x="205" y="433"/>
                  </a:lnTo>
                  <a:lnTo>
                    <a:pt x="286" y="484"/>
                  </a:lnTo>
                  <a:lnTo>
                    <a:pt x="372" y="534"/>
                  </a:lnTo>
                  <a:lnTo>
                    <a:pt x="454" y="585"/>
                  </a:lnTo>
                  <a:lnTo>
                    <a:pt x="530" y="636"/>
                  </a:lnTo>
                  <a:lnTo>
                    <a:pt x="600" y="687"/>
                  </a:lnTo>
                  <a:lnTo>
                    <a:pt x="666" y="739"/>
                  </a:lnTo>
                  <a:lnTo>
                    <a:pt x="726" y="792"/>
                  </a:lnTo>
                  <a:lnTo>
                    <a:pt x="782" y="846"/>
                  </a:lnTo>
                  <a:lnTo>
                    <a:pt x="832" y="900"/>
                  </a:lnTo>
                  <a:lnTo>
                    <a:pt x="880" y="956"/>
                  </a:lnTo>
                  <a:lnTo>
                    <a:pt x="922" y="1014"/>
                  </a:lnTo>
                  <a:lnTo>
                    <a:pt x="961" y="1073"/>
                  </a:lnTo>
                  <a:lnTo>
                    <a:pt x="996" y="1135"/>
                  </a:lnTo>
                  <a:lnTo>
                    <a:pt x="1027" y="1199"/>
                  </a:lnTo>
                  <a:lnTo>
                    <a:pt x="1055" y="1265"/>
                  </a:lnTo>
                  <a:lnTo>
                    <a:pt x="1079" y="1335"/>
                  </a:lnTo>
                  <a:lnTo>
                    <a:pt x="1100" y="1406"/>
                  </a:lnTo>
                  <a:lnTo>
                    <a:pt x="1119" y="1482"/>
                  </a:lnTo>
                  <a:lnTo>
                    <a:pt x="1135" y="1560"/>
                  </a:lnTo>
                  <a:lnTo>
                    <a:pt x="1148" y="1642"/>
                  </a:lnTo>
                  <a:lnTo>
                    <a:pt x="1158" y="1728"/>
                  </a:lnTo>
                  <a:lnTo>
                    <a:pt x="1167" y="1819"/>
                  </a:lnTo>
                  <a:lnTo>
                    <a:pt x="1173" y="1913"/>
                  </a:lnTo>
                  <a:lnTo>
                    <a:pt x="1177" y="2012"/>
                  </a:lnTo>
                  <a:lnTo>
                    <a:pt x="1180" y="2115"/>
                  </a:lnTo>
                  <a:lnTo>
                    <a:pt x="1181" y="2223"/>
                  </a:lnTo>
                  <a:lnTo>
                    <a:pt x="1181" y="2337"/>
                  </a:lnTo>
                  <a:lnTo>
                    <a:pt x="1180" y="2456"/>
                  </a:lnTo>
                  <a:lnTo>
                    <a:pt x="1178" y="2580"/>
                  </a:lnTo>
                  <a:lnTo>
                    <a:pt x="1171" y="2846"/>
                  </a:lnTo>
                  <a:lnTo>
                    <a:pt x="1162" y="3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80CB567-AD4A-B8DA-38C3-FA448AC8E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" y="1593"/>
              <a:ext cx="196" cy="268"/>
            </a:xfrm>
            <a:custGeom>
              <a:avLst/>
              <a:gdLst>
                <a:gd name="T0" fmla="*/ 2925 w 2933"/>
                <a:gd name="T1" fmla="*/ 43 h 4032"/>
                <a:gd name="T2" fmla="*/ 2933 w 2933"/>
                <a:gd name="T3" fmla="*/ 23 h 4032"/>
                <a:gd name="T4" fmla="*/ 2928 w 2933"/>
                <a:gd name="T5" fmla="*/ 20 h 4032"/>
                <a:gd name="T6" fmla="*/ 2894 w 2933"/>
                <a:gd name="T7" fmla="*/ 27 h 4032"/>
                <a:gd name="T8" fmla="*/ 2854 w 2933"/>
                <a:gd name="T9" fmla="*/ 26 h 4032"/>
                <a:gd name="T10" fmla="*/ 2815 w 2933"/>
                <a:gd name="T11" fmla="*/ 18 h 4032"/>
                <a:gd name="T12" fmla="*/ 2768 w 2933"/>
                <a:gd name="T13" fmla="*/ 0 h 4032"/>
                <a:gd name="T14" fmla="*/ 1585 w 2933"/>
                <a:gd name="T15" fmla="*/ 761 h 4032"/>
                <a:gd name="T16" fmla="*/ 1469 w 2933"/>
                <a:gd name="T17" fmla="*/ 911 h 4032"/>
                <a:gd name="T18" fmla="*/ 1344 w 2933"/>
                <a:gd name="T19" fmla="*/ 1047 h 4032"/>
                <a:gd name="T20" fmla="*/ 1212 w 2933"/>
                <a:gd name="T21" fmla="*/ 1174 h 4032"/>
                <a:gd name="T22" fmla="*/ 1028 w 2933"/>
                <a:gd name="T23" fmla="*/ 1335 h 4032"/>
                <a:gd name="T24" fmla="*/ 752 w 2933"/>
                <a:gd name="T25" fmla="*/ 1570 h 4032"/>
                <a:gd name="T26" fmla="*/ 617 w 2933"/>
                <a:gd name="T27" fmla="*/ 1695 h 4032"/>
                <a:gd name="T28" fmla="*/ 489 w 2933"/>
                <a:gd name="T29" fmla="*/ 1826 h 4032"/>
                <a:gd name="T30" fmla="*/ 369 w 2933"/>
                <a:gd name="T31" fmla="*/ 1970 h 4032"/>
                <a:gd name="T32" fmla="*/ 261 w 2933"/>
                <a:gd name="T33" fmla="*/ 2128 h 4032"/>
                <a:gd name="T34" fmla="*/ 188 w 2933"/>
                <a:gd name="T35" fmla="*/ 2283 h 4032"/>
                <a:gd name="T36" fmla="*/ 120 w 2933"/>
                <a:gd name="T37" fmla="*/ 2491 h 4032"/>
                <a:gd name="T38" fmla="*/ 63 w 2933"/>
                <a:gd name="T39" fmla="*/ 2736 h 4032"/>
                <a:gd name="T40" fmla="*/ 22 w 2933"/>
                <a:gd name="T41" fmla="*/ 3001 h 4032"/>
                <a:gd name="T42" fmla="*/ 1 w 2933"/>
                <a:gd name="T43" fmla="*/ 3268 h 4032"/>
                <a:gd name="T44" fmla="*/ 7 w 2933"/>
                <a:gd name="T45" fmla="*/ 3519 h 4032"/>
                <a:gd name="T46" fmla="*/ 43 w 2933"/>
                <a:gd name="T47" fmla="*/ 3738 h 4032"/>
                <a:gd name="T48" fmla="*/ 116 w 2933"/>
                <a:gd name="T49" fmla="*/ 3907 h 4032"/>
                <a:gd name="T50" fmla="*/ 229 w 2933"/>
                <a:gd name="T51" fmla="*/ 4009 h 4032"/>
                <a:gd name="T52" fmla="*/ 389 w 2933"/>
                <a:gd name="T53" fmla="*/ 4026 h 4032"/>
                <a:gd name="T54" fmla="*/ 532 w 2933"/>
                <a:gd name="T55" fmla="*/ 3968 h 4032"/>
                <a:gd name="T56" fmla="*/ 554 w 2933"/>
                <a:gd name="T57" fmla="*/ 3942 h 4032"/>
                <a:gd name="T58" fmla="*/ 568 w 2933"/>
                <a:gd name="T59" fmla="*/ 3935 h 4032"/>
                <a:gd name="T60" fmla="*/ 579 w 2933"/>
                <a:gd name="T61" fmla="*/ 3941 h 4032"/>
                <a:gd name="T62" fmla="*/ 586 w 2933"/>
                <a:gd name="T63" fmla="*/ 3958 h 4032"/>
                <a:gd name="T64" fmla="*/ 591 w 2933"/>
                <a:gd name="T65" fmla="*/ 3973 h 4032"/>
                <a:gd name="T66" fmla="*/ 593 w 2933"/>
                <a:gd name="T67" fmla="*/ 3931 h 4032"/>
                <a:gd name="T68" fmla="*/ 601 w 2933"/>
                <a:gd name="T69" fmla="*/ 3783 h 4032"/>
                <a:gd name="T70" fmla="*/ 597 w 2933"/>
                <a:gd name="T71" fmla="*/ 3699 h 4032"/>
                <a:gd name="T72" fmla="*/ 562 w 2933"/>
                <a:gd name="T73" fmla="*/ 3518 h 4032"/>
                <a:gd name="T74" fmla="*/ 520 w 2933"/>
                <a:gd name="T75" fmla="*/ 3297 h 4032"/>
                <a:gd name="T76" fmla="*/ 503 w 2933"/>
                <a:gd name="T77" fmla="*/ 3148 h 4032"/>
                <a:gd name="T78" fmla="*/ 501 w 2933"/>
                <a:gd name="T79" fmla="*/ 2990 h 4032"/>
                <a:gd name="T80" fmla="*/ 520 w 2933"/>
                <a:gd name="T81" fmla="*/ 2824 h 4032"/>
                <a:gd name="T82" fmla="*/ 566 w 2933"/>
                <a:gd name="T83" fmla="*/ 2653 h 4032"/>
                <a:gd name="T84" fmla="*/ 648 w 2933"/>
                <a:gd name="T85" fmla="*/ 2481 h 4032"/>
                <a:gd name="T86" fmla="*/ 770 w 2933"/>
                <a:gd name="T87" fmla="*/ 2306 h 4032"/>
                <a:gd name="T88" fmla="*/ 949 w 2933"/>
                <a:gd name="T89" fmla="*/ 2114 h 4032"/>
                <a:gd name="T90" fmla="*/ 1152 w 2933"/>
                <a:gd name="T91" fmla="*/ 1913 h 4032"/>
                <a:gd name="T92" fmla="*/ 1361 w 2933"/>
                <a:gd name="T93" fmla="*/ 1708 h 4032"/>
                <a:gd name="T94" fmla="*/ 1567 w 2933"/>
                <a:gd name="T95" fmla="*/ 1499 h 4032"/>
                <a:gd name="T96" fmla="*/ 1766 w 2933"/>
                <a:gd name="T97" fmla="*/ 1280 h 4032"/>
                <a:gd name="T98" fmla="*/ 1858 w 2933"/>
                <a:gd name="T99" fmla="*/ 1167 h 4032"/>
                <a:gd name="T100" fmla="*/ 1961 w 2933"/>
                <a:gd name="T101" fmla="*/ 1161 h 4032"/>
                <a:gd name="T102" fmla="*/ 2023 w 2933"/>
                <a:gd name="T103" fmla="*/ 1183 h 4032"/>
                <a:gd name="T104" fmla="*/ 2055 w 2933"/>
                <a:gd name="T105" fmla="*/ 1205 h 4032"/>
                <a:gd name="T106" fmla="*/ 2367 w 2933"/>
                <a:gd name="T107" fmla="*/ 1516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33" h="4032">
                  <a:moveTo>
                    <a:pt x="2872" y="155"/>
                  </a:moveTo>
                  <a:lnTo>
                    <a:pt x="2905" y="84"/>
                  </a:lnTo>
                  <a:lnTo>
                    <a:pt x="2925" y="43"/>
                  </a:lnTo>
                  <a:lnTo>
                    <a:pt x="2931" y="31"/>
                  </a:lnTo>
                  <a:lnTo>
                    <a:pt x="2933" y="24"/>
                  </a:lnTo>
                  <a:lnTo>
                    <a:pt x="2933" y="23"/>
                  </a:lnTo>
                  <a:lnTo>
                    <a:pt x="2932" y="20"/>
                  </a:lnTo>
                  <a:lnTo>
                    <a:pt x="2930" y="20"/>
                  </a:lnTo>
                  <a:lnTo>
                    <a:pt x="2928" y="20"/>
                  </a:lnTo>
                  <a:lnTo>
                    <a:pt x="2920" y="21"/>
                  </a:lnTo>
                  <a:lnTo>
                    <a:pt x="2909" y="25"/>
                  </a:lnTo>
                  <a:lnTo>
                    <a:pt x="2894" y="27"/>
                  </a:lnTo>
                  <a:lnTo>
                    <a:pt x="2876" y="27"/>
                  </a:lnTo>
                  <a:lnTo>
                    <a:pt x="2866" y="27"/>
                  </a:lnTo>
                  <a:lnTo>
                    <a:pt x="2854" y="26"/>
                  </a:lnTo>
                  <a:lnTo>
                    <a:pt x="2842" y="25"/>
                  </a:lnTo>
                  <a:lnTo>
                    <a:pt x="2829" y="21"/>
                  </a:lnTo>
                  <a:lnTo>
                    <a:pt x="2815" y="18"/>
                  </a:lnTo>
                  <a:lnTo>
                    <a:pt x="2800" y="14"/>
                  </a:lnTo>
                  <a:lnTo>
                    <a:pt x="2784" y="8"/>
                  </a:lnTo>
                  <a:lnTo>
                    <a:pt x="2768" y="0"/>
                  </a:lnTo>
                  <a:lnTo>
                    <a:pt x="1324" y="215"/>
                  </a:lnTo>
                  <a:lnTo>
                    <a:pt x="1621" y="709"/>
                  </a:lnTo>
                  <a:lnTo>
                    <a:pt x="1585" y="761"/>
                  </a:lnTo>
                  <a:lnTo>
                    <a:pt x="1547" y="813"/>
                  </a:lnTo>
                  <a:lnTo>
                    <a:pt x="1509" y="862"/>
                  </a:lnTo>
                  <a:lnTo>
                    <a:pt x="1469" y="911"/>
                  </a:lnTo>
                  <a:lnTo>
                    <a:pt x="1428" y="958"/>
                  </a:lnTo>
                  <a:lnTo>
                    <a:pt x="1387" y="1003"/>
                  </a:lnTo>
                  <a:lnTo>
                    <a:pt x="1344" y="1047"/>
                  </a:lnTo>
                  <a:lnTo>
                    <a:pt x="1300" y="1091"/>
                  </a:lnTo>
                  <a:lnTo>
                    <a:pt x="1256" y="1133"/>
                  </a:lnTo>
                  <a:lnTo>
                    <a:pt x="1212" y="1174"/>
                  </a:lnTo>
                  <a:lnTo>
                    <a:pt x="1166" y="1215"/>
                  </a:lnTo>
                  <a:lnTo>
                    <a:pt x="1121" y="1255"/>
                  </a:lnTo>
                  <a:lnTo>
                    <a:pt x="1028" y="1335"/>
                  </a:lnTo>
                  <a:lnTo>
                    <a:pt x="936" y="1413"/>
                  </a:lnTo>
                  <a:lnTo>
                    <a:pt x="844" y="1491"/>
                  </a:lnTo>
                  <a:lnTo>
                    <a:pt x="752" y="1570"/>
                  </a:lnTo>
                  <a:lnTo>
                    <a:pt x="707" y="1611"/>
                  </a:lnTo>
                  <a:lnTo>
                    <a:pt x="661" y="1652"/>
                  </a:lnTo>
                  <a:lnTo>
                    <a:pt x="617" y="1695"/>
                  </a:lnTo>
                  <a:lnTo>
                    <a:pt x="574" y="1738"/>
                  </a:lnTo>
                  <a:lnTo>
                    <a:pt x="532" y="1782"/>
                  </a:lnTo>
                  <a:lnTo>
                    <a:pt x="489" y="1826"/>
                  </a:lnTo>
                  <a:lnTo>
                    <a:pt x="448" y="1873"/>
                  </a:lnTo>
                  <a:lnTo>
                    <a:pt x="408" y="1921"/>
                  </a:lnTo>
                  <a:lnTo>
                    <a:pt x="369" y="1970"/>
                  </a:lnTo>
                  <a:lnTo>
                    <a:pt x="332" y="2021"/>
                  </a:lnTo>
                  <a:lnTo>
                    <a:pt x="295" y="2073"/>
                  </a:lnTo>
                  <a:lnTo>
                    <a:pt x="261" y="2128"/>
                  </a:lnTo>
                  <a:lnTo>
                    <a:pt x="236" y="2172"/>
                  </a:lnTo>
                  <a:lnTo>
                    <a:pt x="212" y="2225"/>
                  </a:lnTo>
                  <a:lnTo>
                    <a:pt x="188" y="2283"/>
                  </a:lnTo>
                  <a:lnTo>
                    <a:pt x="163" y="2347"/>
                  </a:lnTo>
                  <a:lnTo>
                    <a:pt x="141" y="2416"/>
                  </a:lnTo>
                  <a:lnTo>
                    <a:pt x="120" y="2491"/>
                  </a:lnTo>
                  <a:lnTo>
                    <a:pt x="99" y="2570"/>
                  </a:lnTo>
                  <a:lnTo>
                    <a:pt x="80" y="2651"/>
                  </a:lnTo>
                  <a:lnTo>
                    <a:pt x="63" y="2736"/>
                  </a:lnTo>
                  <a:lnTo>
                    <a:pt x="47" y="2824"/>
                  </a:lnTo>
                  <a:lnTo>
                    <a:pt x="34" y="2912"/>
                  </a:lnTo>
                  <a:lnTo>
                    <a:pt x="22" y="3001"/>
                  </a:lnTo>
                  <a:lnTo>
                    <a:pt x="13" y="3091"/>
                  </a:lnTo>
                  <a:lnTo>
                    <a:pt x="5" y="3179"/>
                  </a:lnTo>
                  <a:lnTo>
                    <a:pt x="1" y="3268"/>
                  </a:lnTo>
                  <a:lnTo>
                    <a:pt x="0" y="3354"/>
                  </a:lnTo>
                  <a:lnTo>
                    <a:pt x="2" y="3438"/>
                  </a:lnTo>
                  <a:lnTo>
                    <a:pt x="7" y="3519"/>
                  </a:lnTo>
                  <a:lnTo>
                    <a:pt x="16" y="3597"/>
                  </a:lnTo>
                  <a:lnTo>
                    <a:pt x="27" y="3670"/>
                  </a:lnTo>
                  <a:lnTo>
                    <a:pt x="43" y="3738"/>
                  </a:lnTo>
                  <a:lnTo>
                    <a:pt x="63" y="3801"/>
                  </a:lnTo>
                  <a:lnTo>
                    <a:pt x="88" y="3858"/>
                  </a:lnTo>
                  <a:lnTo>
                    <a:pt x="116" y="3907"/>
                  </a:lnTo>
                  <a:lnTo>
                    <a:pt x="149" y="3950"/>
                  </a:lnTo>
                  <a:lnTo>
                    <a:pt x="187" y="3984"/>
                  </a:lnTo>
                  <a:lnTo>
                    <a:pt x="229" y="4009"/>
                  </a:lnTo>
                  <a:lnTo>
                    <a:pt x="277" y="4025"/>
                  </a:lnTo>
                  <a:lnTo>
                    <a:pt x="330" y="4032"/>
                  </a:lnTo>
                  <a:lnTo>
                    <a:pt x="389" y="4026"/>
                  </a:lnTo>
                  <a:lnTo>
                    <a:pt x="454" y="4011"/>
                  </a:lnTo>
                  <a:lnTo>
                    <a:pt x="523" y="3982"/>
                  </a:lnTo>
                  <a:lnTo>
                    <a:pt x="532" y="3968"/>
                  </a:lnTo>
                  <a:lnTo>
                    <a:pt x="540" y="3957"/>
                  </a:lnTo>
                  <a:lnTo>
                    <a:pt x="546" y="3948"/>
                  </a:lnTo>
                  <a:lnTo>
                    <a:pt x="554" y="3942"/>
                  </a:lnTo>
                  <a:lnTo>
                    <a:pt x="559" y="3938"/>
                  </a:lnTo>
                  <a:lnTo>
                    <a:pt x="564" y="3936"/>
                  </a:lnTo>
                  <a:lnTo>
                    <a:pt x="568" y="3935"/>
                  </a:lnTo>
                  <a:lnTo>
                    <a:pt x="573" y="3936"/>
                  </a:lnTo>
                  <a:lnTo>
                    <a:pt x="576" y="3938"/>
                  </a:lnTo>
                  <a:lnTo>
                    <a:pt x="579" y="3941"/>
                  </a:lnTo>
                  <a:lnTo>
                    <a:pt x="581" y="3944"/>
                  </a:lnTo>
                  <a:lnTo>
                    <a:pt x="583" y="3948"/>
                  </a:lnTo>
                  <a:lnTo>
                    <a:pt x="586" y="3958"/>
                  </a:lnTo>
                  <a:lnTo>
                    <a:pt x="589" y="3966"/>
                  </a:lnTo>
                  <a:lnTo>
                    <a:pt x="590" y="3972"/>
                  </a:lnTo>
                  <a:lnTo>
                    <a:pt x="591" y="3973"/>
                  </a:lnTo>
                  <a:lnTo>
                    <a:pt x="592" y="3967"/>
                  </a:lnTo>
                  <a:lnTo>
                    <a:pt x="592" y="3955"/>
                  </a:lnTo>
                  <a:lnTo>
                    <a:pt x="593" y="3931"/>
                  </a:lnTo>
                  <a:lnTo>
                    <a:pt x="595" y="3896"/>
                  </a:lnTo>
                  <a:lnTo>
                    <a:pt x="597" y="3847"/>
                  </a:lnTo>
                  <a:lnTo>
                    <a:pt x="601" y="3783"/>
                  </a:lnTo>
                  <a:lnTo>
                    <a:pt x="602" y="3757"/>
                  </a:lnTo>
                  <a:lnTo>
                    <a:pt x="600" y="3730"/>
                  </a:lnTo>
                  <a:lnTo>
                    <a:pt x="597" y="3699"/>
                  </a:lnTo>
                  <a:lnTo>
                    <a:pt x="592" y="3666"/>
                  </a:lnTo>
                  <a:lnTo>
                    <a:pt x="579" y="3596"/>
                  </a:lnTo>
                  <a:lnTo>
                    <a:pt x="562" y="3518"/>
                  </a:lnTo>
                  <a:lnTo>
                    <a:pt x="544" y="3434"/>
                  </a:lnTo>
                  <a:lnTo>
                    <a:pt x="527" y="3343"/>
                  </a:lnTo>
                  <a:lnTo>
                    <a:pt x="520" y="3297"/>
                  </a:lnTo>
                  <a:lnTo>
                    <a:pt x="513" y="3248"/>
                  </a:lnTo>
                  <a:lnTo>
                    <a:pt x="507" y="3198"/>
                  </a:lnTo>
                  <a:lnTo>
                    <a:pt x="503" y="3148"/>
                  </a:lnTo>
                  <a:lnTo>
                    <a:pt x="500" y="3096"/>
                  </a:lnTo>
                  <a:lnTo>
                    <a:pt x="499" y="3044"/>
                  </a:lnTo>
                  <a:lnTo>
                    <a:pt x="501" y="2990"/>
                  </a:lnTo>
                  <a:lnTo>
                    <a:pt x="504" y="2935"/>
                  </a:lnTo>
                  <a:lnTo>
                    <a:pt x="510" y="2879"/>
                  </a:lnTo>
                  <a:lnTo>
                    <a:pt x="520" y="2824"/>
                  </a:lnTo>
                  <a:lnTo>
                    <a:pt x="532" y="2768"/>
                  </a:lnTo>
                  <a:lnTo>
                    <a:pt x="547" y="2711"/>
                  </a:lnTo>
                  <a:lnTo>
                    <a:pt x="566" y="2653"/>
                  </a:lnTo>
                  <a:lnTo>
                    <a:pt x="590" y="2596"/>
                  </a:lnTo>
                  <a:lnTo>
                    <a:pt x="616" y="2538"/>
                  </a:lnTo>
                  <a:lnTo>
                    <a:pt x="648" y="2481"/>
                  </a:lnTo>
                  <a:lnTo>
                    <a:pt x="683" y="2422"/>
                  </a:lnTo>
                  <a:lnTo>
                    <a:pt x="725" y="2364"/>
                  </a:lnTo>
                  <a:lnTo>
                    <a:pt x="770" y="2306"/>
                  </a:lnTo>
                  <a:lnTo>
                    <a:pt x="822" y="2248"/>
                  </a:lnTo>
                  <a:lnTo>
                    <a:pt x="884" y="2181"/>
                  </a:lnTo>
                  <a:lnTo>
                    <a:pt x="949" y="2114"/>
                  </a:lnTo>
                  <a:lnTo>
                    <a:pt x="1016" y="2047"/>
                  </a:lnTo>
                  <a:lnTo>
                    <a:pt x="1083" y="1980"/>
                  </a:lnTo>
                  <a:lnTo>
                    <a:pt x="1152" y="1913"/>
                  </a:lnTo>
                  <a:lnTo>
                    <a:pt x="1221" y="1845"/>
                  </a:lnTo>
                  <a:lnTo>
                    <a:pt x="1291" y="1778"/>
                  </a:lnTo>
                  <a:lnTo>
                    <a:pt x="1361" y="1708"/>
                  </a:lnTo>
                  <a:lnTo>
                    <a:pt x="1430" y="1640"/>
                  </a:lnTo>
                  <a:lnTo>
                    <a:pt x="1499" y="1569"/>
                  </a:lnTo>
                  <a:lnTo>
                    <a:pt x="1567" y="1499"/>
                  </a:lnTo>
                  <a:lnTo>
                    <a:pt x="1635" y="1427"/>
                  </a:lnTo>
                  <a:lnTo>
                    <a:pt x="1700" y="1355"/>
                  </a:lnTo>
                  <a:lnTo>
                    <a:pt x="1766" y="1280"/>
                  </a:lnTo>
                  <a:lnTo>
                    <a:pt x="1796" y="1243"/>
                  </a:lnTo>
                  <a:lnTo>
                    <a:pt x="1828" y="1205"/>
                  </a:lnTo>
                  <a:lnTo>
                    <a:pt x="1858" y="1167"/>
                  </a:lnTo>
                  <a:lnTo>
                    <a:pt x="1888" y="1128"/>
                  </a:lnTo>
                  <a:lnTo>
                    <a:pt x="1929" y="1147"/>
                  </a:lnTo>
                  <a:lnTo>
                    <a:pt x="1961" y="1161"/>
                  </a:lnTo>
                  <a:lnTo>
                    <a:pt x="1985" y="1171"/>
                  </a:lnTo>
                  <a:lnTo>
                    <a:pt x="2002" y="1177"/>
                  </a:lnTo>
                  <a:lnTo>
                    <a:pt x="2023" y="1183"/>
                  </a:lnTo>
                  <a:lnTo>
                    <a:pt x="2032" y="1186"/>
                  </a:lnTo>
                  <a:lnTo>
                    <a:pt x="2040" y="1192"/>
                  </a:lnTo>
                  <a:lnTo>
                    <a:pt x="2055" y="1205"/>
                  </a:lnTo>
                  <a:lnTo>
                    <a:pt x="2085" y="1235"/>
                  </a:lnTo>
                  <a:lnTo>
                    <a:pt x="2142" y="1285"/>
                  </a:lnTo>
                  <a:lnTo>
                    <a:pt x="2367" y="1516"/>
                  </a:lnTo>
                  <a:lnTo>
                    <a:pt x="287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825C012E-BF8D-A956-471D-7CEBB2A44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" y="1587"/>
              <a:ext cx="15" cy="16"/>
            </a:xfrm>
            <a:custGeom>
              <a:avLst/>
              <a:gdLst>
                <a:gd name="T0" fmla="*/ 104 w 238"/>
                <a:gd name="T1" fmla="*/ 247 h 247"/>
                <a:gd name="T2" fmla="*/ 118 w 238"/>
                <a:gd name="T3" fmla="*/ 237 h 247"/>
                <a:gd name="T4" fmla="*/ 130 w 238"/>
                <a:gd name="T5" fmla="*/ 228 h 247"/>
                <a:gd name="T6" fmla="*/ 142 w 238"/>
                <a:gd name="T7" fmla="*/ 221 h 247"/>
                <a:gd name="T8" fmla="*/ 151 w 238"/>
                <a:gd name="T9" fmla="*/ 215 h 247"/>
                <a:gd name="T10" fmla="*/ 169 w 238"/>
                <a:gd name="T11" fmla="*/ 206 h 247"/>
                <a:gd name="T12" fmla="*/ 183 w 238"/>
                <a:gd name="T13" fmla="*/ 202 h 247"/>
                <a:gd name="T14" fmla="*/ 201 w 238"/>
                <a:gd name="T15" fmla="*/ 199 h 247"/>
                <a:gd name="T16" fmla="*/ 209 w 238"/>
                <a:gd name="T17" fmla="*/ 196 h 247"/>
                <a:gd name="T18" fmla="*/ 211 w 238"/>
                <a:gd name="T19" fmla="*/ 191 h 247"/>
                <a:gd name="T20" fmla="*/ 214 w 238"/>
                <a:gd name="T21" fmla="*/ 184 h 247"/>
                <a:gd name="T22" fmla="*/ 215 w 238"/>
                <a:gd name="T23" fmla="*/ 172 h 247"/>
                <a:gd name="T24" fmla="*/ 217 w 238"/>
                <a:gd name="T25" fmla="*/ 153 h 247"/>
                <a:gd name="T26" fmla="*/ 219 w 238"/>
                <a:gd name="T27" fmla="*/ 129 h 247"/>
                <a:gd name="T28" fmla="*/ 223 w 238"/>
                <a:gd name="T29" fmla="*/ 96 h 247"/>
                <a:gd name="T30" fmla="*/ 229 w 238"/>
                <a:gd name="T31" fmla="*/ 52 h 247"/>
                <a:gd name="T32" fmla="*/ 238 w 238"/>
                <a:gd name="T33" fmla="*/ 0 h 247"/>
                <a:gd name="T34" fmla="*/ 0 w 238"/>
                <a:gd name="T35" fmla="*/ 92 h 247"/>
                <a:gd name="T36" fmla="*/ 16 w 238"/>
                <a:gd name="T37" fmla="*/ 100 h 247"/>
                <a:gd name="T38" fmla="*/ 32 w 238"/>
                <a:gd name="T39" fmla="*/ 106 h 247"/>
                <a:gd name="T40" fmla="*/ 47 w 238"/>
                <a:gd name="T41" fmla="*/ 110 h 247"/>
                <a:gd name="T42" fmla="*/ 61 w 238"/>
                <a:gd name="T43" fmla="*/ 113 h 247"/>
                <a:gd name="T44" fmla="*/ 74 w 238"/>
                <a:gd name="T45" fmla="*/ 117 h 247"/>
                <a:gd name="T46" fmla="*/ 86 w 238"/>
                <a:gd name="T47" fmla="*/ 118 h 247"/>
                <a:gd name="T48" fmla="*/ 98 w 238"/>
                <a:gd name="T49" fmla="*/ 119 h 247"/>
                <a:gd name="T50" fmla="*/ 108 w 238"/>
                <a:gd name="T51" fmla="*/ 119 h 247"/>
                <a:gd name="T52" fmla="*/ 126 w 238"/>
                <a:gd name="T53" fmla="*/ 119 h 247"/>
                <a:gd name="T54" fmla="*/ 141 w 238"/>
                <a:gd name="T55" fmla="*/ 117 h 247"/>
                <a:gd name="T56" fmla="*/ 152 w 238"/>
                <a:gd name="T57" fmla="*/ 113 h 247"/>
                <a:gd name="T58" fmla="*/ 160 w 238"/>
                <a:gd name="T59" fmla="*/ 112 h 247"/>
                <a:gd name="T60" fmla="*/ 162 w 238"/>
                <a:gd name="T61" fmla="*/ 112 h 247"/>
                <a:gd name="T62" fmla="*/ 164 w 238"/>
                <a:gd name="T63" fmla="*/ 112 h 247"/>
                <a:gd name="T64" fmla="*/ 165 w 238"/>
                <a:gd name="T65" fmla="*/ 115 h 247"/>
                <a:gd name="T66" fmla="*/ 165 w 238"/>
                <a:gd name="T67" fmla="*/ 116 h 247"/>
                <a:gd name="T68" fmla="*/ 163 w 238"/>
                <a:gd name="T69" fmla="*/ 123 h 247"/>
                <a:gd name="T70" fmla="*/ 157 w 238"/>
                <a:gd name="T71" fmla="*/ 135 h 247"/>
                <a:gd name="T72" fmla="*/ 137 w 238"/>
                <a:gd name="T73" fmla="*/ 176 h 247"/>
                <a:gd name="T74" fmla="*/ 104 w 238"/>
                <a:gd name="T7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8" h="247">
                  <a:moveTo>
                    <a:pt x="104" y="247"/>
                  </a:moveTo>
                  <a:lnTo>
                    <a:pt x="118" y="237"/>
                  </a:lnTo>
                  <a:lnTo>
                    <a:pt x="130" y="228"/>
                  </a:lnTo>
                  <a:lnTo>
                    <a:pt x="142" y="221"/>
                  </a:lnTo>
                  <a:lnTo>
                    <a:pt x="151" y="215"/>
                  </a:lnTo>
                  <a:lnTo>
                    <a:pt x="169" y="206"/>
                  </a:lnTo>
                  <a:lnTo>
                    <a:pt x="183" y="202"/>
                  </a:lnTo>
                  <a:lnTo>
                    <a:pt x="201" y="199"/>
                  </a:lnTo>
                  <a:lnTo>
                    <a:pt x="209" y="196"/>
                  </a:lnTo>
                  <a:lnTo>
                    <a:pt x="211" y="191"/>
                  </a:lnTo>
                  <a:lnTo>
                    <a:pt x="214" y="184"/>
                  </a:lnTo>
                  <a:lnTo>
                    <a:pt x="215" y="172"/>
                  </a:lnTo>
                  <a:lnTo>
                    <a:pt x="217" y="153"/>
                  </a:lnTo>
                  <a:lnTo>
                    <a:pt x="219" y="129"/>
                  </a:lnTo>
                  <a:lnTo>
                    <a:pt x="223" y="96"/>
                  </a:lnTo>
                  <a:lnTo>
                    <a:pt x="229" y="52"/>
                  </a:lnTo>
                  <a:lnTo>
                    <a:pt x="238" y="0"/>
                  </a:lnTo>
                  <a:lnTo>
                    <a:pt x="0" y="92"/>
                  </a:lnTo>
                  <a:lnTo>
                    <a:pt x="16" y="100"/>
                  </a:lnTo>
                  <a:lnTo>
                    <a:pt x="32" y="106"/>
                  </a:lnTo>
                  <a:lnTo>
                    <a:pt x="47" y="110"/>
                  </a:lnTo>
                  <a:lnTo>
                    <a:pt x="61" y="113"/>
                  </a:lnTo>
                  <a:lnTo>
                    <a:pt x="74" y="117"/>
                  </a:lnTo>
                  <a:lnTo>
                    <a:pt x="86" y="118"/>
                  </a:lnTo>
                  <a:lnTo>
                    <a:pt x="98" y="119"/>
                  </a:lnTo>
                  <a:lnTo>
                    <a:pt x="108" y="119"/>
                  </a:lnTo>
                  <a:lnTo>
                    <a:pt x="126" y="119"/>
                  </a:lnTo>
                  <a:lnTo>
                    <a:pt x="141" y="117"/>
                  </a:lnTo>
                  <a:lnTo>
                    <a:pt x="152" y="113"/>
                  </a:lnTo>
                  <a:lnTo>
                    <a:pt x="160" y="112"/>
                  </a:lnTo>
                  <a:lnTo>
                    <a:pt x="162" y="112"/>
                  </a:lnTo>
                  <a:lnTo>
                    <a:pt x="164" y="112"/>
                  </a:lnTo>
                  <a:lnTo>
                    <a:pt x="165" y="115"/>
                  </a:lnTo>
                  <a:lnTo>
                    <a:pt x="165" y="116"/>
                  </a:lnTo>
                  <a:lnTo>
                    <a:pt x="163" y="123"/>
                  </a:lnTo>
                  <a:lnTo>
                    <a:pt x="157" y="135"/>
                  </a:lnTo>
                  <a:lnTo>
                    <a:pt x="137" y="176"/>
                  </a:lnTo>
                  <a:lnTo>
                    <a:pt x="104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37FE830-A4C8-35D1-0A45-70AA74B15DC6}"/>
              </a:ext>
            </a:extLst>
          </p:cNvPr>
          <p:cNvSpPr txBox="1"/>
          <p:nvPr/>
        </p:nvSpPr>
        <p:spPr>
          <a:xfrm>
            <a:off x="6471668" y="2717365"/>
            <a:ext cx="111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Slip!</a:t>
            </a:r>
          </a:p>
        </p:txBody>
      </p:sp>
    </p:spTree>
    <p:extLst>
      <p:ext uri="{BB962C8B-B14F-4D97-AF65-F5344CB8AC3E}">
        <p14:creationId xmlns:p14="http://schemas.microsoft.com/office/powerpoint/2010/main" val="1049362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0CB18DC-132B-69E6-F4CA-DBDC8C8FD99C}"/>
              </a:ext>
            </a:extLst>
          </p:cNvPr>
          <p:cNvSpPr txBox="1">
            <a:spLocks/>
          </p:cNvSpPr>
          <p:nvPr/>
        </p:nvSpPr>
        <p:spPr>
          <a:xfrm>
            <a:off x="319293" y="320217"/>
            <a:ext cx="6104559" cy="40407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426B"/>
                </a:solidFill>
                <a:effectLst>
                  <a:outerShdw sx="1000" sy="1000" algn="tl">
                    <a:srgbClr val="000000"/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Improving Friction</a:t>
            </a:r>
          </a:p>
        </p:txBody>
      </p:sp>
      <p:pic>
        <p:nvPicPr>
          <p:cNvPr id="5" name="Picture 2" descr="http://allgaragefloors.com/wp-content/uploads/2014/01/anti-slip-aluminum-oxide-epoxy.jpg">
            <a:extLst>
              <a:ext uri="{FF2B5EF4-FFF2-40B4-BE49-F238E27FC236}">
                <a16:creationId xmlns:a16="http://schemas.microsoft.com/office/drawing/2014/main" id="{8025F71D-8D5A-9993-262C-2FBA2AC92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87" y="643267"/>
            <a:ext cx="2798885" cy="2791452"/>
          </a:xfrm>
          <a:prstGeom prst="rect">
            <a:avLst/>
          </a:prstGeom>
          <a:effectLst>
            <a:outerShdw blurRad="114300" dist="101600" dir="2700000" sx="98000" sy="98000" algn="t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E313A8-611C-B776-8455-AFDD03BEBA7C}"/>
              </a:ext>
            </a:extLst>
          </p:cNvPr>
          <p:cNvSpPr txBox="1"/>
          <p:nvPr/>
        </p:nvSpPr>
        <p:spPr>
          <a:xfrm>
            <a:off x="319293" y="724290"/>
            <a:ext cx="46385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lvl="1" indent="-182880">
              <a:lnSpc>
                <a:spcPct val="100000"/>
              </a:lnSpc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Textured &amp; Adhesive Coatings</a:t>
            </a:r>
          </a:p>
          <a:p>
            <a:pPr marL="182880" lvl="1" indent="-182880">
              <a:lnSpc>
                <a:spcPct val="100000"/>
              </a:lnSpc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Chemical Etching</a:t>
            </a:r>
          </a:p>
          <a:p>
            <a:pPr marL="182880" lvl="1" indent="-182880">
              <a:lnSpc>
                <a:spcPct val="100000"/>
              </a:lnSpc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Abrasive Tapes</a:t>
            </a:r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00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5ABAE-E861-D084-0C95-7B34AAA240DA}"/>
              </a:ext>
            </a:extLst>
          </p:cNvPr>
          <p:cNvSpPr/>
          <p:nvPr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47CA29-6DAE-7C20-39E9-EE3856D82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C331D1-D9B9-ADD1-2732-EFE9153B802F}"/>
              </a:ext>
            </a:extLst>
          </p:cNvPr>
          <p:cNvSpPr txBox="1"/>
          <p:nvPr/>
        </p:nvSpPr>
        <p:spPr>
          <a:xfrm>
            <a:off x="236236" y="688864"/>
            <a:ext cx="423209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Floor Cleaning Tips</a:t>
            </a:r>
            <a:b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200" b="1" dirty="0">
              <a:solidFill>
                <a:srgbClr val="00426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82880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Choose the right cleaner</a:t>
            </a:r>
          </a:p>
          <a:p>
            <a:pPr marL="182880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Follow manufacturer guidelines</a:t>
            </a:r>
          </a:p>
          <a:p>
            <a:pPr marL="182880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Use optimal technique</a:t>
            </a:r>
          </a:p>
          <a:p>
            <a:pPr marL="182880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Establish frequency</a:t>
            </a:r>
          </a:p>
          <a:p>
            <a:endParaRPr lang="en-US" sz="2000" dirty="0"/>
          </a:p>
        </p:txBody>
      </p:sp>
      <p:sp>
        <p:nvSpPr>
          <p:cNvPr id="12" name="Terminator 2">
            <a:extLst>
              <a:ext uri="{FF2B5EF4-FFF2-40B4-BE49-F238E27FC236}">
                <a16:creationId xmlns:a16="http://schemas.microsoft.com/office/drawing/2014/main" id="{30A2475D-E768-84E8-B197-2A0FFF105AD8}"/>
              </a:ext>
            </a:extLst>
          </p:cNvPr>
          <p:cNvSpPr/>
          <p:nvPr/>
        </p:nvSpPr>
        <p:spPr>
          <a:xfrm rot="10800000">
            <a:off x="4580709" y="-58723"/>
            <a:ext cx="4671788" cy="528066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t="18" b="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CACAA23-EECB-0DD6-3F89-1607DDE0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238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5ABAE-E861-D084-0C95-7B34AAA240DA}"/>
              </a:ext>
            </a:extLst>
          </p:cNvPr>
          <p:cNvSpPr/>
          <p:nvPr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47CA29-6DAE-7C20-39E9-EE3856D82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12" name="Terminator 2">
            <a:extLst>
              <a:ext uri="{FF2B5EF4-FFF2-40B4-BE49-F238E27FC236}">
                <a16:creationId xmlns:a16="http://schemas.microsoft.com/office/drawing/2014/main" id="{30A2475D-E768-84E8-B197-2A0FFF105AD8}"/>
              </a:ext>
            </a:extLst>
          </p:cNvPr>
          <p:cNvSpPr/>
          <p:nvPr/>
        </p:nvSpPr>
        <p:spPr>
          <a:xfrm rot="10800000">
            <a:off x="4580709" y="-58723"/>
            <a:ext cx="4671788" cy="528066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t="18" b="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CACAA23-EECB-0DD6-3F89-1607DDE0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293F7B-765E-6A61-8CD7-8F0ADEABB10B}"/>
              </a:ext>
            </a:extLst>
          </p:cNvPr>
          <p:cNvSpPr txBox="1"/>
          <p:nvPr/>
        </p:nvSpPr>
        <p:spPr>
          <a:xfrm>
            <a:off x="231876" y="688864"/>
            <a:ext cx="437335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Cleaning Agent Qualities</a:t>
            </a:r>
          </a:p>
          <a:p>
            <a:endParaRPr lang="en-US" sz="200" b="1" dirty="0">
              <a:solidFill>
                <a:srgbClr val="00426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Alkaline Cleaners 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Neutral Cleaners 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Microbial /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Enzymatic Cleaners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944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5ABAE-E861-D084-0C95-7B34AAA240DA}"/>
              </a:ext>
            </a:extLst>
          </p:cNvPr>
          <p:cNvSpPr/>
          <p:nvPr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47CA29-6DAE-7C20-39E9-EE3856D82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12" name="Terminator 2">
            <a:extLst>
              <a:ext uri="{FF2B5EF4-FFF2-40B4-BE49-F238E27FC236}">
                <a16:creationId xmlns:a16="http://schemas.microsoft.com/office/drawing/2014/main" id="{30A2475D-E768-84E8-B197-2A0FFF105AD8}"/>
              </a:ext>
            </a:extLst>
          </p:cNvPr>
          <p:cNvSpPr/>
          <p:nvPr/>
        </p:nvSpPr>
        <p:spPr>
          <a:xfrm rot="10800000">
            <a:off x="4580709" y="-58723"/>
            <a:ext cx="4671788" cy="528066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t="18" b="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CACAA23-EECB-0DD6-3F89-1607DDE0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493384-EA18-CF5D-ACAF-A0BFE409EEED}"/>
              </a:ext>
            </a:extLst>
          </p:cNvPr>
          <p:cNvSpPr txBox="1"/>
          <p:nvPr/>
        </p:nvSpPr>
        <p:spPr>
          <a:xfrm>
            <a:off x="231876" y="692257"/>
            <a:ext cx="42808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Cleaning Agent Qualities</a:t>
            </a:r>
          </a:p>
          <a:p>
            <a:endParaRPr lang="en-US" sz="200" dirty="0">
              <a:solidFill>
                <a:schemeClr val="tx1">
                  <a:lumMod val="85000"/>
                  <a:lumOff val="1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Alkaline Cleaners (Degreasers): </a:t>
            </a:r>
          </a:p>
          <a:p>
            <a:pPr marL="182880" lvl="2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React with fats and oils to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convert to soap</a:t>
            </a:r>
          </a:p>
          <a:p>
            <a:pPr marL="182880" lvl="2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Must be rinsed away</a:t>
            </a:r>
          </a:p>
          <a:p>
            <a:pPr marL="182880" lvl="2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Tend to get over-diluted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6588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5ABAE-E861-D084-0C95-7B34AAA240DA}"/>
              </a:ext>
            </a:extLst>
          </p:cNvPr>
          <p:cNvSpPr/>
          <p:nvPr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47CA29-6DAE-7C20-39E9-EE3856D82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12" name="Terminator 2">
            <a:extLst>
              <a:ext uri="{FF2B5EF4-FFF2-40B4-BE49-F238E27FC236}">
                <a16:creationId xmlns:a16="http://schemas.microsoft.com/office/drawing/2014/main" id="{30A2475D-E768-84E8-B197-2A0FFF105AD8}"/>
              </a:ext>
            </a:extLst>
          </p:cNvPr>
          <p:cNvSpPr/>
          <p:nvPr/>
        </p:nvSpPr>
        <p:spPr>
          <a:xfrm rot="10800000">
            <a:off x="4580709" y="-58723"/>
            <a:ext cx="4671788" cy="528066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t="18" b="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CACAA23-EECB-0DD6-3F89-1607DDE0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63EBCA-15E6-B641-DB15-14210C09708C}"/>
              </a:ext>
            </a:extLst>
          </p:cNvPr>
          <p:cNvSpPr txBox="1"/>
          <p:nvPr/>
        </p:nvSpPr>
        <p:spPr>
          <a:xfrm>
            <a:off x="231876" y="692257"/>
            <a:ext cx="437335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Cleaning Agent Qualities</a:t>
            </a:r>
          </a:p>
          <a:p>
            <a:endParaRPr lang="en-US" sz="200" dirty="0">
              <a:solidFill>
                <a:schemeClr val="tx1">
                  <a:lumMod val="85000"/>
                  <a:lumOff val="1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Neutral Cleaners: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Typically ideal for light soil loads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Often used on glossy floors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 those that may be damaged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by acid and base cleaners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Tend to get over-dosed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524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rminator 2">
            <a:extLst>
              <a:ext uri="{FF2B5EF4-FFF2-40B4-BE49-F238E27FC236}">
                <a16:creationId xmlns:a16="http://schemas.microsoft.com/office/drawing/2014/main" id="{15FE6204-0831-C7B5-8ECC-1306E3F83B82}"/>
              </a:ext>
            </a:extLst>
          </p:cNvPr>
          <p:cNvSpPr>
            <a:spLocks/>
          </p:cNvSpPr>
          <p:nvPr/>
        </p:nvSpPr>
        <p:spPr>
          <a:xfrm rot="5400000">
            <a:off x="2723026" y="-2825546"/>
            <a:ext cx="3724067" cy="920633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3 w 14821"/>
              <a:gd name="connsiteY0" fmla="*/ 45 h 21600"/>
              <a:gd name="connsiteX1" fmla="*/ 13636 w 14821"/>
              <a:gd name="connsiteY1" fmla="*/ 0 h 21600"/>
              <a:gd name="connsiteX2" fmla="*/ 14821 w 14821"/>
              <a:gd name="connsiteY2" fmla="*/ 10662 h 21600"/>
              <a:gd name="connsiteX3" fmla="*/ 13636 w 14821"/>
              <a:gd name="connsiteY3" fmla="*/ 21600 h 21600"/>
              <a:gd name="connsiteX4" fmla="*/ 426 w 14821"/>
              <a:gd name="connsiteY4" fmla="*/ 21491 h 21600"/>
              <a:gd name="connsiteX5" fmla="*/ 26 w 14821"/>
              <a:gd name="connsiteY5" fmla="*/ 10980 h 21600"/>
              <a:gd name="connsiteX6" fmla="*/ 33 w 14821"/>
              <a:gd name="connsiteY6" fmla="*/ 45 h 21600"/>
              <a:gd name="connsiteX0" fmla="*/ 23 w 14811"/>
              <a:gd name="connsiteY0" fmla="*/ 45 h 21600"/>
              <a:gd name="connsiteX1" fmla="*/ 13626 w 14811"/>
              <a:gd name="connsiteY1" fmla="*/ 0 h 21600"/>
              <a:gd name="connsiteX2" fmla="*/ 14811 w 14811"/>
              <a:gd name="connsiteY2" fmla="*/ 10662 h 21600"/>
              <a:gd name="connsiteX3" fmla="*/ 13626 w 14811"/>
              <a:gd name="connsiteY3" fmla="*/ 21600 h 21600"/>
              <a:gd name="connsiteX4" fmla="*/ 289 w 14811"/>
              <a:gd name="connsiteY4" fmla="*/ 21565 h 21600"/>
              <a:gd name="connsiteX5" fmla="*/ 16 w 14811"/>
              <a:gd name="connsiteY5" fmla="*/ 10980 h 21600"/>
              <a:gd name="connsiteX6" fmla="*/ 23 w 14811"/>
              <a:gd name="connsiteY6" fmla="*/ 45 h 21600"/>
              <a:gd name="connsiteX0" fmla="*/ 23 w 14811"/>
              <a:gd name="connsiteY0" fmla="*/ 45 h 21565"/>
              <a:gd name="connsiteX1" fmla="*/ 13626 w 14811"/>
              <a:gd name="connsiteY1" fmla="*/ 0 h 21565"/>
              <a:gd name="connsiteX2" fmla="*/ 14811 w 14811"/>
              <a:gd name="connsiteY2" fmla="*/ 10662 h 21565"/>
              <a:gd name="connsiteX3" fmla="*/ 13584 w 14811"/>
              <a:gd name="connsiteY3" fmla="*/ 21426 h 21565"/>
              <a:gd name="connsiteX4" fmla="*/ 289 w 14811"/>
              <a:gd name="connsiteY4" fmla="*/ 21565 h 21565"/>
              <a:gd name="connsiteX5" fmla="*/ 16 w 14811"/>
              <a:gd name="connsiteY5" fmla="*/ 10980 h 21565"/>
              <a:gd name="connsiteX6" fmla="*/ 23 w 14811"/>
              <a:gd name="connsiteY6" fmla="*/ 45 h 21565"/>
              <a:gd name="connsiteX0" fmla="*/ 434 w 14797"/>
              <a:gd name="connsiteY0" fmla="*/ 119 h 21565"/>
              <a:gd name="connsiteX1" fmla="*/ 13612 w 14797"/>
              <a:gd name="connsiteY1" fmla="*/ 0 h 21565"/>
              <a:gd name="connsiteX2" fmla="*/ 14797 w 14797"/>
              <a:gd name="connsiteY2" fmla="*/ 10662 h 21565"/>
              <a:gd name="connsiteX3" fmla="*/ 13570 w 14797"/>
              <a:gd name="connsiteY3" fmla="*/ 21426 h 21565"/>
              <a:gd name="connsiteX4" fmla="*/ 275 w 14797"/>
              <a:gd name="connsiteY4" fmla="*/ 21565 h 21565"/>
              <a:gd name="connsiteX5" fmla="*/ 2 w 14797"/>
              <a:gd name="connsiteY5" fmla="*/ 10980 h 21565"/>
              <a:gd name="connsiteX6" fmla="*/ 434 w 14797"/>
              <a:gd name="connsiteY6" fmla="*/ 119 h 21565"/>
              <a:gd name="connsiteX0" fmla="*/ 160 w 14523"/>
              <a:gd name="connsiteY0" fmla="*/ 119 h 21565"/>
              <a:gd name="connsiteX1" fmla="*/ 13338 w 14523"/>
              <a:gd name="connsiteY1" fmla="*/ 0 h 21565"/>
              <a:gd name="connsiteX2" fmla="*/ 14523 w 14523"/>
              <a:gd name="connsiteY2" fmla="*/ 10662 h 21565"/>
              <a:gd name="connsiteX3" fmla="*/ 13296 w 14523"/>
              <a:gd name="connsiteY3" fmla="*/ 21426 h 21565"/>
              <a:gd name="connsiteX4" fmla="*/ 1 w 14523"/>
              <a:gd name="connsiteY4" fmla="*/ 21565 h 21565"/>
              <a:gd name="connsiteX5" fmla="*/ 407 w 14523"/>
              <a:gd name="connsiteY5" fmla="*/ 10955 h 21565"/>
              <a:gd name="connsiteX6" fmla="*/ 160 w 14523"/>
              <a:gd name="connsiteY6" fmla="*/ 119 h 21565"/>
              <a:gd name="connsiteX0" fmla="*/ 163 w 14526"/>
              <a:gd name="connsiteY0" fmla="*/ 119 h 21565"/>
              <a:gd name="connsiteX1" fmla="*/ 13341 w 14526"/>
              <a:gd name="connsiteY1" fmla="*/ 0 h 21565"/>
              <a:gd name="connsiteX2" fmla="*/ 14526 w 14526"/>
              <a:gd name="connsiteY2" fmla="*/ 10662 h 21565"/>
              <a:gd name="connsiteX3" fmla="*/ 13299 w 14526"/>
              <a:gd name="connsiteY3" fmla="*/ 21426 h 21565"/>
              <a:gd name="connsiteX4" fmla="*/ 4 w 14526"/>
              <a:gd name="connsiteY4" fmla="*/ 21565 h 21565"/>
              <a:gd name="connsiteX5" fmla="*/ 70 w 14526"/>
              <a:gd name="connsiteY5" fmla="*/ 10955 h 21565"/>
              <a:gd name="connsiteX6" fmla="*/ 163 w 14526"/>
              <a:gd name="connsiteY6" fmla="*/ 119 h 21565"/>
              <a:gd name="connsiteX0" fmla="*/ 0 w 14533"/>
              <a:gd name="connsiteY0" fmla="*/ 193 h 21565"/>
              <a:gd name="connsiteX1" fmla="*/ 13348 w 14533"/>
              <a:gd name="connsiteY1" fmla="*/ 0 h 21565"/>
              <a:gd name="connsiteX2" fmla="*/ 14533 w 14533"/>
              <a:gd name="connsiteY2" fmla="*/ 10662 h 21565"/>
              <a:gd name="connsiteX3" fmla="*/ 13306 w 14533"/>
              <a:gd name="connsiteY3" fmla="*/ 21426 h 21565"/>
              <a:gd name="connsiteX4" fmla="*/ 11 w 14533"/>
              <a:gd name="connsiteY4" fmla="*/ 21565 h 21565"/>
              <a:gd name="connsiteX5" fmla="*/ 77 w 14533"/>
              <a:gd name="connsiteY5" fmla="*/ 10955 h 21565"/>
              <a:gd name="connsiteX6" fmla="*/ 0 w 14533"/>
              <a:gd name="connsiteY6" fmla="*/ 193 h 21565"/>
              <a:gd name="connsiteX0" fmla="*/ 0 w 14533"/>
              <a:gd name="connsiteY0" fmla="*/ 19 h 21391"/>
              <a:gd name="connsiteX1" fmla="*/ 13348 w 14533"/>
              <a:gd name="connsiteY1" fmla="*/ 0 h 21391"/>
              <a:gd name="connsiteX2" fmla="*/ 14533 w 14533"/>
              <a:gd name="connsiteY2" fmla="*/ 10488 h 21391"/>
              <a:gd name="connsiteX3" fmla="*/ 13306 w 14533"/>
              <a:gd name="connsiteY3" fmla="*/ 21252 h 21391"/>
              <a:gd name="connsiteX4" fmla="*/ 11 w 14533"/>
              <a:gd name="connsiteY4" fmla="*/ 21391 h 21391"/>
              <a:gd name="connsiteX5" fmla="*/ 77 w 14533"/>
              <a:gd name="connsiteY5" fmla="*/ 10781 h 21391"/>
              <a:gd name="connsiteX6" fmla="*/ 0 w 14533"/>
              <a:gd name="connsiteY6" fmla="*/ 19 h 21391"/>
              <a:gd name="connsiteX0" fmla="*/ 0 w 14533"/>
              <a:gd name="connsiteY0" fmla="*/ 19 h 21292"/>
              <a:gd name="connsiteX1" fmla="*/ 13348 w 14533"/>
              <a:gd name="connsiteY1" fmla="*/ 0 h 21292"/>
              <a:gd name="connsiteX2" fmla="*/ 14533 w 14533"/>
              <a:gd name="connsiteY2" fmla="*/ 10488 h 21292"/>
              <a:gd name="connsiteX3" fmla="*/ 13306 w 14533"/>
              <a:gd name="connsiteY3" fmla="*/ 21252 h 21292"/>
              <a:gd name="connsiteX4" fmla="*/ 266 w 14533"/>
              <a:gd name="connsiteY4" fmla="*/ 21292 h 21292"/>
              <a:gd name="connsiteX5" fmla="*/ 77 w 14533"/>
              <a:gd name="connsiteY5" fmla="*/ 10781 h 21292"/>
              <a:gd name="connsiteX6" fmla="*/ 0 w 14533"/>
              <a:gd name="connsiteY6" fmla="*/ 19 h 21292"/>
              <a:gd name="connsiteX0" fmla="*/ 0 w 14533"/>
              <a:gd name="connsiteY0" fmla="*/ 19 h 21292"/>
              <a:gd name="connsiteX1" fmla="*/ 13348 w 14533"/>
              <a:gd name="connsiteY1" fmla="*/ 0 h 21292"/>
              <a:gd name="connsiteX2" fmla="*/ 14533 w 14533"/>
              <a:gd name="connsiteY2" fmla="*/ 10488 h 21292"/>
              <a:gd name="connsiteX3" fmla="*/ 13306 w 14533"/>
              <a:gd name="connsiteY3" fmla="*/ 21252 h 21292"/>
              <a:gd name="connsiteX4" fmla="*/ 96 w 14533"/>
              <a:gd name="connsiteY4" fmla="*/ 21292 h 21292"/>
              <a:gd name="connsiteX5" fmla="*/ 77 w 14533"/>
              <a:gd name="connsiteY5" fmla="*/ 10781 h 21292"/>
              <a:gd name="connsiteX6" fmla="*/ 0 w 14533"/>
              <a:gd name="connsiteY6" fmla="*/ 19 h 21292"/>
              <a:gd name="connsiteX0" fmla="*/ 33 w 14566"/>
              <a:gd name="connsiteY0" fmla="*/ 19 h 21267"/>
              <a:gd name="connsiteX1" fmla="*/ 13381 w 14566"/>
              <a:gd name="connsiteY1" fmla="*/ 0 h 21267"/>
              <a:gd name="connsiteX2" fmla="*/ 14566 w 14566"/>
              <a:gd name="connsiteY2" fmla="*/ 10488 h 21267"/>
              <a:gd name="connsiteX3" fmla="*/ 13339 w 14566"/>
              <a:gd name="connsiteY3" fmla="*/ 21252 h 21267"/>
              <a:gd name="connsiteX4" fmla="*/ 2 w 14566"/>
              <a:gd name="connsiteY4" fmla="*/ 21267 h 21267"/>
              <a:gd name="connsiteX5" fmla="*/ 110 w 14566"/>
              <a:gd name="connsiteY5" fmla="*/ 10781 h 21267"/>
              <a:gd name="connsiteX6" fmla="*/ 33 w 14566"/>
              <a:gd name="connsiteY6" fmla="*/ 19 h 2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66" h="21267">
                <a:moveTo>
                  <a:pt x="33" y="19"/>
                </a:moveTo>
                <a:lnTo>
                  <a:pt x="13381" y="0"/>
                </a:lnTo>
                <a:cubicBezTo>
                  <a:pt x="13927" y="2030"/>
                  <a:pt x="14573" y="6946"/>
                  <a:pt x="14566" y="10488"/>
                </a:cubicBezTo>
                <a:cubicBezTo>
                  <a:pt x="14559" y="14030"/>
                  <a:pt x="14139" y="17295"/>
                  <a:pt x="13339" y="21252"/>
                </a:cubicBezTo>
                <a:lnTo>
                  <a:pt x="2" y="21267"/>
                </a:lnTo>
                <a:cubicBezTo>
                  <a:pt x="-20" y="17352"/>
                  <a:pt x="105" y="14322"/>
                  <a:pt x="110" y="10781"/>
                </a:cubicBezTo>
                <a:cubicBezTo>
                  <a:pt x="115" y="7240"/>
                  <a:pt x="44" y="5059"/>
                  <a:pt x="33" y="19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 l="56" t="-14000" r="56" b="-3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03A6150-C4B5-73B4-8169-79B73C938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3" y="263452"/>
            <a:ext cx="1500116" cy="664368"/>
          </a:xfrm>
          <a:prstGeom prst="rect">
            <a:avLst/>
          </a:prstGeom>
          <a:effectLst>
            <a:outerShdw blurRad="50800" dist="23160" dir="4560000" sx="96177" sy="96177" algn="ctr" rotWithShape="0">
              <a:schemeClr val="tx1"/>
            </a:outerShdw>
          </a:effectLst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65A7B6F-2817-9C66-BCEF-0DA6FE5B1D70}"/>
              </a:ext>
            </a:extLst>
          </p:cNvPr>
          <p:cNvSpPr txBox="1">
            <a:spLocks/>
          </p:cNvSpPr>
          <p:nvPr/>
        </p:nvSpPr>
        <p:spPr>
          <a:xfrm>
            <a:off x="2325991" y="4638811"/>
            <a:ext cx="4476307" cy="404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ICW Risk Management Services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3E3F1E-8DA2-B7F6-AD17-4F011514C230}"/>
              </a:ext>
            </a:extLst>
          </p:cNvPr>
          <p:cNvSpPr txBox="1"/>
          <p:nvPr/>
        </p:nvSpPr>
        <p:spPr>
          <a:xfrm>
            <a:off x="654203" y="3723737"/>
            <a:ext cx="7819881" cy="73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WATCH YOUR STEP!</a:t>
            </a:r>
          </a:p>
          <a:p>
            <a:pPr algn="ctr"/>
            <a:r>
              <a:rPr lang="en-US" sz="2400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Preventing Slips, Trips &amp; Falls in Your Workplace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E79FFF-5452-E0F3-11FD-EC0697906329}"/>
              </a:ext>
            </a:extLst>
          </p:cNvPr>
          <p:cNvCxnSpPr>
            <a:cxnSpLocks/>
          </p:cNvCxnSpPr>
          <p:nvPr/>
        </p:nvCxnSpPr>
        <p:spPr>
          <a:xfrm>
            <a:off x="2389454" y="4620090"/>
            <a:ext cx="434938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747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5ABAE-E861-D084-0C95-7B34AAA240DA}"/>
              </a:ext>
            </a:extLst>
          </p:cNvPr>
          <p:cNvSpPr/>
          <p:nvPr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47CA29-6DAE-7C20-39E9-EE3856D82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12" name="Terminator 2">
            <a:extLst>
              <a:ext uri="{FF2B5EF4-FFF2-40B4-BE49-F238E27FC236}">
                <a16:creationId xmlns:a16="http://schemas.microsoft.com/office/drawing/2014/main" id="{30A2475D-E768-84E8-B197-2A0FFF105AD8}"/>
              </a:ext>
            </a:extLst>
          </p:cNvPr>
          <p:cNvSpPr/>
          <p:nvPr/>
        </p:nvSpPr>
        <p:spPr>
          <a:xfrm rot="10800000">
            <a:off x="4580709" y="-58723"/>
            <a:ext cx="4671788" cy="528066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t="18" b="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CACAA23-EECB-0DD6-3F89-1607DDE0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D128C9-459F-8B53-7C9E-D2DCB38D232F}"/>
              </a:ext>
            </a:extLst>
          </p:cNvPr>
          <p:cNvSpPr txBox="1"/>
          <p:nvPr/>
        </p:nvSpPr>
        <p:spPr>
          <a:xfrm>
            <a:off x="231876" y="692257"/>
            <a:ext cx="437335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Cleaning Agent Qualities</a:t>
            </a:r>
          </a:p>
          <a:p>
            <a:endParaRPr lang="en-US" sz="200" b="1" dirty="0">
              <a:solidFill>
                <a:srgbClr val="00426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Microbial / Enzymatic Cleaners</a:t>
            </a:r>
          </a:p>
          <a:p>
            <a:pPr marL="342900" indent="-34290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Use enzymes to break down proteins, fats, carbohydrates</a:t>
            </a:r>
          </a:p>
          <a:p>
            <a:pPr marL="342900" indent="-34290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Require sufficient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“break down” time</a:t>
            </a:r>
          </a:p>
          <a:p>
            <a:pPr marL="342900" indent="-34290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Must not use with hot/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warm water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6914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5ABAE-E861-D084-0C95-7B34AAA240DA}"/>
              </a:ext>
            </a:extLst>
          </p:cNvPr>
          <p:cNvSpPr/>
          <p:nvPr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47CA29-6DAE-7C20-39E9-EE3856D82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12" name="Terminator 2">
            <a:extLst>
              <a:ext uri="{FF2B5EF4-FFF2-40B4-BE49-F238E27FC236}">
                <a16:creationId xmlns:a16="http://schemas.microsoft.com/office/drawing/2014/main" id="{30A2475D-E768-84E8-B197-2A0FFF105AD8}"/>
              </a:ext>
            </a:extLst>
          </p:cNvPr>
          <p:cNvSpPr/>
          <p:nvPr/>
        </p:nvSpPr>
        <p:spPr>
          <a:xfrm rot="10800000">
            <a:off x="4580709" y="-58723"/>
            <a:ext cx="4671788" cy="528066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t="18" b="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CACAA23-EECB-0DD6-3F89-1607DDE0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7557F9-491E-60A0-DD08-9F33815308AF}"/>
              </a:ext>
            </a:extLst>
          </p:cNvPr>
          <p:cNvSpPr txBox="1"/>
          <p:nvPr/>
        </p:nvSpPr>
        <p:spPr>
          <a:xfrm>
            <a:off x="231875" y="708486"/>
            <a:ext cx="450735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Effective Mopping Tips</a:t>
            </a:r>
          </a:p>
          <a:p>
            <a:endParaRPr lang="en-US" sz="200" b="1" dirty="0">
              <a:solidFill>
                <a:srgbClr val="00426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Single Step vs Two step mopping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Figure 8 technique 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 replacement guidelines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Mop head cleaning &amp; replacement routine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Separate mop heads for areas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 different contaminants</a:t>
            </a:r>
          </a:p>
        </p:txBody>
      </p:sp>
    </p:spTree>
    <p:extLst>
      <p:ext uri="{BB962C8B-B14F-4D97-AF65-F5344CB8AC3E}">
        <p14:creationId xmlns:p14="http://schemas.microsoft.com/office/powerpoint/2010/main" val="3946004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53BF29-D737-FE4A-B3AF-378B8C3B1E0E}"/>
              </a:ext>
            </a:extLst>
          </p:cNvPr>
          <p:cNvSpPr txBox="1"/>
          <p:nvPr/>
        </p:nvSpPr>
        <p:spPr>
          <a:xfrm>
            <a:off x="280725" y="324430"/>
            <a:ext cx="8321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Effective Mopping Tips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Study results measuring coefficient of friction on floor surfaces using different cleaning methods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6B0141-0228-7881-A88A-D0F377AC5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994587"/>
              </p:ext>
            </p:extLst>
          </p:nvPr>
        </p:nvGraphicFramePr>
        <p:xfrm>
          <a:off x="941033" y="1651247"/>
          <a:ext cx="6921446" cy="1980503"/>
        </p:xfrm>
        <a:graphic>
          <a:graphicData uri="http://schemas.openxmlformats.org/drawingml/2006/table">
            <a:tbl>
              <a:tblPr firstRow="1" bandRow="1">
                <a:effectLst>
                  <a:outerShdw blurRad="165100" dist="38100" dir="2700000" algn="tl" rotWithShape="0">
                    <a:prstClr val="black">
                      <a:alpha val="71000"/>
                    </a:prstClr>
                  </a:outerShdw>
                </a:effectLst>
                <a:tableStyleId>{5C22544A-7EE6-4342-B048-85BDC9FD1C3A}</a:tableStyleId>
              </a:tblPr>
              <a:tblGrid>
                <a:gridCol w="4704287">
                  <a:extLst>
                    <a:ext uri="{9D8B030D-6E8A-4147-A177-3AD203B41FA5}">
                      <a16:colId xmlns:a16="http://schemas.microsoft.com/office/drawing/2014/main" val="1128724238"/>
                    </a:ext>
                  </a:extLst>
                </a:gridCol>
                <a:gridCol w="2217159">
                  <a:extLst>
                    <a:ext uri="{9D8B030D-6E8A-4147-A177-3AD203B41FA5}">
                      <a16:colId xmlns:a16="http://schemas.microsoft.com/office/drawing/2014/main" val="1896517728"/>
                    </a:ext>
                  </a:extLst>
                </a:gridCol>
              </a:tblGrid>
              <a:tr h="625539">
                <a:tc>
                  <a:txBody>
                    <a:bodyPr/>
                    <a:lstStyle/>
                    <a:p>
                      <a:pPr marL="0" indent="0" algn="ctr" defTabSz="685526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Applied Technique</a:t>
                      </a:r>
                    </a:p>
                  </a:txBody>
                  <a:tcPr marL="70280" marR="70280" marT="70280" marB="70280" anchor="ctr">
                    <a:solidFill>
                      <a:srgbClr val="009AD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526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Coefficient Of Friction (COF)</a:t>
                      </a:r>
                    </a:p>
                  </a:txBody>
                  <a:tcPr marL="70280" marR="70280" marT="70280" marB="70280" anchor="ctr">
                    <a:solidFill>
                      <a:srgbClr val="009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41092"/>
                  </a:ext>
                </a:extLst>
              </a:tr>
              <a:tr h="340991">
                <a:tc>
                  <a:txBody>
                    <a:bodyPr/>
                    <a:lstStyle/>
                    <a:p>
                      <a:pPr marL="198437" marR="0" lvl="1" indent="0" algn="l" defTabSz="68552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185C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1. Over-dilute &amp; single-step mop with degreaser(alkaline)</a:t>
                      </a:r>
                    </a:p>
                  </a:txBody>
                  <a:tcPr marL="70280" marR="70280" marT="70280" marB="702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8437" marR="0" lvl="1" indent="0" algn="ctr" defTabSz="68552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185C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.37</a:t>
                      </a:r>
                    </a:p>
                  </a:txBody>
                  <a:tcPr marL="70280" marR="70280" marT="70280" marB="702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508172"/>
                  </a:ext>
                </a:extLst>
              </a:tr>
              <a:tr h="340991">
                <a:tc>
                  <a:txBody>
                    <a:bodyPr/>
                    <a:lstStyle/>
                    <a:p>
                      <a:pPr marL="198437" marR="0" lvl="1" indent="0" algn="l" defTabSz="68552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185C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2. Over-concentrate &amp; single-step mop with neutral cleaner</a:t>
                      </a:r>
                    </a:p>
                  </a:txBody>
                  <a:tcPr marL="70280" marR="70280" marT="70280" marB="7028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8437" marR="0" lvl="1" indent="0" algn="ctr" defTabSz="68552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185C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.39</a:t>
                      </a:r>
                    </a:p>
                  </a:txBody>
                  <a:tcPr marL="70280" marR="70280" marT="70280" marB="7028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247212"/>
                  </a:ext>
                </a:extLst>
              </a:tr>
              <a:tr h="336491">
                <a:tc>
                  <a:txBody>
                    <a:bodyPr/>
                    <a:lstStyle/>
                    <a:p>
                      <a:pPr marL="198437" marR="0" lvl="1" indent="0" algn="l" defTabSz="68552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185C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3. Two-step mop with neutral at recommended concentration</a:t>
                      </a:r>
                    </a:p>
                  </a:txBody>
                  <a:tcPr marL="70280" marR="70280" marT="70280" marB="702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8437" marR="0" lvl="1" indent="0" algn="ctr" defTabSz="68552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185C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.58</a:t>
                      </a:r>
                    </a:p>
                  </a:txBody>
                  <a:tcPr marL="70280" marR="70280" marT="70280" marB="702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98879"/>
                  </a:ext>
                </a:extLst>
              </a:tr>
              <a:tr h="336491">
                <a:tc>
                  <a:txBody>
                    <a:bodyPr/>
                    <a:lstStyle/>
                    <a:p>
                      <a:pPr marL="198437" marR="0" lvl="1" indent="0" algn="l" defTabSz="68552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185C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4. Two-step mop with degreaser at recommended concentration</a:t>
                      </a:r>
                    </a:p>
                  </a:txBody>
                  <a:tcPr marL="70280" marR="70280" marT="70280" marB="7028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8437" marR="0" lvl="1" indent="0" algn="ctr" defTabSz="68552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185C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.77</a:t>
                      </a:r>
                    </a:p>
                  </a:txBody>
                  <a:tcPr marL="70280" marR="70280" marT="70280" marB="7028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567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884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B8E267-5A20-A894-D505-36C7EE596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263783"/>
              </p:ext>
            </p:extLst>
          </p:nvPr>
        </p:nvGraphicFramePr>
        <p:xfrm>
          <a:off x="1784411" y="1503454"/>
          <a:ext cx="5317725" cy="2438432"/>
        </p:xfrm>
        <a:graphic>
          <a:graphicData uri="http://schemas.openxmlformats.org/drawingml/2006/table">
            <a:tbl>
              <a:tblPr firstRow="1" bandRow="1">
                <a:effectLst>
                  <a:outerShdw blurRad="165100" dist="38100" dir="2700000" algn="tl" rotWithShape="0">
                    <a:prstClr val="black">
                      <a:alpha val="71000"/>
                    </a:prstClr>
                  </a:outerShdw>
                </a:effectLst>
                <a:tableStyleId>{5C22544A-7EE6-4342-B048-85BDC9FD1C3A}</a:tableStyleId>
              </a:tblPr>
              <a:tblGrid>
                <a:gridCol w="3535691">
                  <a:extLst>
                    <a:ext uri="{9D8B030D-6E8A-4147-A177-3AD203B41FA5}">
                      <a16:colId xmlns:a16="http://schemas.microsoft.com/office/drawing/2014/main" val="1128724238"/>
                    </a:ext>
                  </a:extLst>
                </a:gridCol>
                <a:gridCol w="1782034">
                  <a:extLst>
                    <a:ext uri="{9D8B030D-6E8A-4147-A177-3AD203B41FA5}">
                      <a16:colId xmlns:a16="http://schemas.microsoft.com/office/drawing/2014/main" val="1896517728"/>
                    </a:ext>
                  </a:extLst>
                </a:gridCol>
              </a:tblGrid>
              <a:tr h="551154">
                <a:tc>
                  <a:txBody>
                    <a:bodyPr/>
                    <a:lstStyle/>
                    <a:p>
                      <a:pPr marL="0" indent="0" algn="ctr" defTabSz="685526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Applied Technique</a:t>
                      </a:r>
                    </a:p>
                  </a:txBody>
                  <a:tcPr marL="68894" marR="68894" marT="68894" marB="68894" anchor="ctr">
                    <a:solidFill>
                      <a:srgbClr val="009AD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526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Coefficient Of Friction (COF)</a:t>
                      </a:r>
                    </a:p>
                  </a:txBody>
                  <a:tcPr marL="68894" marR="68894" marT="68894" marB="68894" anchor="ctr">
                    <a:solidFill>
                      <a:srgbClr val="009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41092"/>
                  </a:ext>
                </a:extLst>
              </a:tr>
              <a:tr h="468481">
                <a:tc>
                  <a:txBody>
                    <a:bodyPr/>
                    <a:lstStyle/>
                    <a:p>
                      <a:pPr marL="342900" marR="0" lvl="1" indent="-144463" algn="l" defTabSz="68552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185C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1. Over-dilute &amp; single-step mop with degreaser(alkaline)</a:t>
                      </a:r>
                    </a:p>
                  </a:txBody>
                  <a:tcPr marL="68894" marR="68894" marT="68894" marB="6889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44463" algn="ctr" defTabSz="68552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185C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.37</a:t>
                      </a:r>
                    </a:p>
                  </a:txBody>
                  <a:tcPr marL="68894" marR="68894" marT="68894" marB="6889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508172"/>
                  </a:ext>
                </a:extLst>
              </a:tr>
              <a:tr h="468481">
                <a:tc>
                  <a:txBody>
                    <a:bodyPr/>
                    <a:lstStyle/>
                    <a:p>
                      <a:pPr marL="342900" marR="0" lvl="1" indent="-144463" algn="l" defTabSz="68552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185C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2. Over-concentrate &amp; single-step mop with neutral cleaner</a:t>
                      </a:r>
                    </a:p>
                  </a:txBody>
                  <a:tcPr marL="68894" marR="68894" marT="68894" marB="6889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44463" algn="ctr" defTabSz="68552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185C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.39</a:t>
                      </a:r>
                    </a:p>
                  </a:txBody>
                  <a:tcPr marL="68894" marR="68894" marT="68894" marB="6889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247212"/>
                  </a:ext>
                </a:extLst>
              </a:tr>
              <a:tr h="468481">
                <a:tc>
                  <a:txBody>
                    <a:bodyPr/>
                    <a:lstStyle/>
                    <a:p>
                      <a:pPr marL="342900" marR="0" lvl="1" indent="-144463" algn="l" defTabSz="68552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185C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3. Two-step mop with neutral at recommended concentration</a:t>
                      </a:r>
                    </a:p>
                  </a:txBody>
                  <a:tcPr marL="68894" marR="68894" marT="68894" marB="6889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44463" algn="ctr" defTabSz="68552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185C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.58</a:t>
                      </a:r>
                    </a:p>
                  </a:txBody>
                  <a:tcPr marL="68894" marR="68894" marT="68894" marB="6889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98879"/>
                  </a:ext>
                </a:extLst>
              </a:tr>
              <a:tr h="468481">
                <a:tc>
                  <a:txBody>
                    <a:bodyPr/>
                    <a:lstStyle/>
                    <a:p>
                      <a:pPr marL="342900" marR="0" lvl="1" indent="-144463" algn="l" defTabSz="68552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185C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4. Two-step mop with degreaser at recommended concentration</a:t>
                      </a:r>
                    </a:p>
                  </a:txBody>
                  <a:tcPr marL="68894" marR="68894" marT="68894" marB="6889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44463" algn="ctr" defTabSz="68552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185C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.77</a:t>
                      </a:r>
                    </a:p>
                  </a:txBody>
                  <a:tcPr marL="68894" marR="68894" marT="68894" marB="6889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5675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B2CE8D-8A33-FEF7-3094-B2526F59A990}"/>
              </a:ext>
            </a:extLst>
          </p:cNvPr>
          <p:cNvSpPr txBox="1"/>
          <p:nvPr/>
        </p:nvSpPr>
        <p:spPr>
          <a:xfrm>
            <a:off x="280729" y="325098"/>
            <a:ext cx="7984382" cy="93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Effective Mopping Tips</a:t>
            </a:r>
          </a:p>
          <a:p>
            <a:pPr marL="0" marR="0" lvl="0" indent="0" defTabSz="4571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normalizeH="0" baseline="0" noProof="0" dirty="0">
                <a:ln>
                  <a:noFill/>
                </a:ln>
                <a:solidFill>
                  <a:srgbClr val="DB6015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Each .1 decrease in the COF = 21% more slipping!</a:t>
            </a:r>
          </a:p>
        </p:txBody>
      </p:sp>
    </p:spTree>
    <p:extLst>
      <p:ext uri="{BB962C8B-B14F-4D97-AF65-F5344CB8AC3E}">
        <p14:creationId xmlns:p14="http://schemas.microsoft.com/office/powerpoint/2010/main" val="2604073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5ABAE-E861-D084-0C95-7B34AAA240DA}"/>
              </a:ext>
            </a:extLst>
          </p:cNvPr>
          <p:cNvSpPr/>
          <p:nvPr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47CA29-6DAE-7C20-39E9-EE3856D82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12" name="Terminator 2">
            <a:extLst>
              <a:ext uri="{FF2B5EF4-FFF2-40B4-BE49-F238E27FC236}">
                <a16:creationId xmlns:a16="http://schemas.microsoft.com/office/drawing/2014/main" id="{30A2475D-E768-84E8-B197-2A0FFF105AD8}"/>
              </a:ext>
            </a:extLst>
          </p:cNvPr>
          <p:cNvSpPr/>
          <p:nvPr/>
        </p:nvSpPr>
        <p:spPr>
          <a:xfrm rot="10800000">
            <a:off x="4580709" y="-58723"/>
            <a:ext cx="4671788" cy="528066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t="18" b="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CACAA23-EECB-0DD6-3F89-1607DDE0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0D1AD5-C60B-7B89-60B1-64F908C2CF79}"/>
              </a:ext>
            </a:extLst>
          </p:cNvPr>
          <p:cNvSpPr txBox="1"/>
          <p:nvPr/>
        </p:nvSpPr>
        <p:spPr>
          <a:xfrm>
            <a:off x="231875" y="708486"/>
            <a:ext cx="450735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Matting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Can reduce contaminants tracked in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May provide more friction near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liquid sources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Quality Matters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Must be routinely inspected,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cleaned, replaced</a:t>
            </a:r>
          </a:p>
        </p:txBody>
      </p:sp>
    </p:spTree>
    <p:extLst>
      <p:ext uri="{BB962C8B-B14F-4D97-AF65-F5344CB8AC3E}">
        <p14:creationId xmlns:p14="http://schemas.microsoft.com/office/powerpoint/2010/main" val="3711130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5ABAE-E861-D084-0C95-7B34AAA240DA}"/>
              </a:ext>
            </a:extLst>
          </p:cNvPr>
          <p:cNvSpPr/>
          <p:nvPr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47CA29-6DAE-7C20-39E9-EE3856D82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12" name="Terminator 2">
            <a:extLst>
              <a:ext uri="{FF2B5EF4-FFF2-40B4-BE49-F238E27FC236}">
                <a16:creationId xmlns:a16="http://schemas.microsoft.com/office/drawing/2014/main" id="{30A2475D-E768-84E8-B197-2A0FFF105AD8}"/>
              </a:ext>
            </a:extLst>
          </p:cNvPr>
          <p:cNvSpPr/>
          <p:nvPr/>
        </p:nvSpPr>
        <p:spPr>
          <a:xfrm rot="10800000">
            <a:off x="4580709" y="-58723"/>
            <a:ext cx="4671788" cy="528066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t="18" b="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CACAA23-EECB-0DD6-3F89-1607DDE0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D9549C-F9BB-FA7A-7390-CFC1AB338DAE}"/>
              </a:ext>
            </a:extLst>
          </p:cNvPr>
          <p:cNvSpPr txBox="1"/>
          <p:nvPr/>
        </p:nvSpPr>
        <p:spPr>
          <a:xfrm>
            <a:off x="231875" y="708486"/>
            <a:ext cx="440668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Entryway Matting</a:t>
            </a:r>
          </a:p>
          <a:p>
            <a:endParaRPr lang="en-US" sz="200" b="1" dirty="0">
              <a:solidFill>
                <a:srgbClr val="00426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Both inside &amp; outdoor recommended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Scraper Mats: “Scrape” away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dense contaminants–such as dirt, mud, grime, snow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Wiper Mats: “Wipe” off moisture,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less dense particles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Wiper-Scraper Mats: Wipe and scrape</a:t>
            </a:r>
          </a:p>
        </p:txBody>
      </p:sp>
    </p:spTree>
    <p:extLst>
      <p:ext uri="{BB962C8B-B14F-4D97-AF65-F5344CB8AC3E}">
        <p14:creationId xmlns:p14="http://schemas.microsoft.com/office/powerpoint/2010/main" val="2953194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3C5B4B-CF07-77FA-AB70-307F2F7AB37B}"/>
              </a:ext>
            </a:extLst>
          </p:cNvPr>
          <p:cNvSpPr txBox="1"/>
          <p:nvPr/>
        </p:nvSpPr>
        <p:spPr>
          <a:xfrm>
            <a:off x="280575" y="328942"/>
            <a:ext cx="4507353" cy="1106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Matting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Wiper Mats</a:t>
            </a:r>
          </a:p>
        </p:txBody>
      </p:sp>
      <p:pic>
        <p:nvPicPr>
          <p:cNvPr id="9" name="Picture 16" descr="Image result for wiper mats">
            <a:extLst>
              <a:ext uri="{FF2B5EF4-FFF2-40B4-BE49-F238E27FC236}">
                <a16:creationId xmlns:a16="http://schemas.microsoft.com/office/drawing/2014/main" id="{EB3115D7-3360-AA2E-9112-4ED585ECE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66" y="662731"/>
            <a:ext cx="3007385" cy="2338112"/>
          </a:xfrm>
          <a:prstGeom prst="rect">
            <a:avLst/>
          </a:prstGeom>
          <a:effectLst>
            <a:outerShdw blurRad="114300" dist="101600" dir="2700000" sx="98000" sy="98000" algn="t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wiper mat">
            <a:extLst>
              <a:ext uri="{FF2B5EF4-FFF2-40B4-BE49-F238E27FC236}">
                <a16:creationId xmlns:a16="http://schemas.microsoft.com/office/drawing/2014/main" id="{9B2C346A-D9A8-DCFC-A0F3-49DA9F8E3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99" y="1567714"/>
            <a:ext cx="2998801" cy="2249663"/>
          </a:xfrm>
          <a:prstGeom prst="rect">
            <a:avLst/>
          </a:prstGeom>
          <a:effectLst>
            <a:outerShdw blurRad="114300" dist="101600" dir="2700000" sx="98000" sy="98000" algn="t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142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D71C9B46-E608-7FCE-FE6F-69102B35A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0" y="1307234"/>
            <a:ext cx="2651760" cy="2651760"/>
          </a:xfrm>
          <a:prstGeom prst="rect">
            <a:avLst/>
          </a:prstGeom>
          <a:effectLst>
            <a:outerShdw blurRad="114300" dist="101600" dir="2700000" sx="98000" sy="98000" algn="tl" rotWithShape="0">
              <a:prstClr val="black">
                <a:alpha val="30000"/>
              </a:prstClr>
            </a:outerShdw>
          </a:effectLst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CFF97DA4-D64C-93D2-2574-1FED9FF0F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6" y="985927"/>
            <a:ext cx="3459336" cy="2420029"/>
          </a:xfrm>
          <a:prstGeom prst="rect">
            <a:avLst/>
          </a:prstGeom>
          <a:effectLst>
            <a:outerShdw blurRad="114300" dist="101600" dir="2700000" sx="98000" sy="98000" algn="tl" rotWithShape="0">
              <a:prstClr val="black">
                <a:alpha val="3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3C5B4B-CF07-77FA-AB70-307F2F7AB37B}"/>
              </a:ext>
            </a:extLst>
          </p:cNvPr>
          <p:cNvSpPr txBox="1"/>
          <p:nvPr/>
        </p:nvSpPr>
        <p:spPr>
          <a:xfrm>
            <a:off x="280575" y="328942"/>
            <a:ext cx="4507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Matting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Scraper Mats</a:t>
            </a:r>
          </a:p>
        </p:txBody>
      </p:sp>
    </p:spTree>
    <p:extLst>
      <p:ext uri="{BB962C8B-B14F-4D97-AF65-F5344CB8AC3E}">
        <p14:creationId xmlns:p14="http://schemas.microsoft.com/office/powerpoint/2010/main" val="3712571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61089A2-55A8-338E-5E6B-2B4DE43F6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907713"/>
              </p:ext>
            </p:extLst>
          </p:nvPr>
        </p:nvGraphicFramePr>
        <p:xfrm>
          <a:off x="2403002" y="1478534"/>
          <a:ext cx="4337995" cy="2466411"/>
        </p:xfrm>
        <a:graphic>
          <a:graphicData uri="http://schemas.openxmlformats.org/drawingml/2006/table">
            <a:tbl>
              <a:tblPr firstRow="1" bandRow="1">
                <a:effectLst>
                  <a:outerShdw dist="38100" sx="1000" sy="1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1358658">
                  <a:extLst>
                    <a:ext uri="{9D8B030D-6E8A-4147-A177-3AD203B41FA5}">
                      <a16:colId xmlns:a16="http://schemas.microsoft.com/office/drawing/2014/main" val="1128724238"/>
                    </a:ext>
                  </a:extLst>
                </a:gridCol>
                <a:gridCol w="1595338">
                  <a:extLst>
                    <a:ext uri="{9D8B030D-6E8A-4147-A177-3AD203B41FA5}">
                      <a16:colId xmlns:a16="http://schemas.microsoft.com/office/drawing/2014/main" val="1896517728"/>
                    </a:ext>
                  </a:extLst>
                </a:gridCol>
                <a:gridCol w="1383999">
                  <a:extLst>
                    <a:ext uri="{9D8B030D-6E8A-4147-A177-3AD203B41FA5}">
                      <a16:colId xmlns:a16="http://schemas.microsoft.com/office/drawing/2014/main" val="3520436530"/>
                    </a:ext>
                  </a:extLst>
                </a:gridCol>
              </a:tblGrid>
              <a:tr h="52779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Mat Length Chart</a:t>
                      </a:r>
                    </a:p>
                  </a:txBody>
                  <a:tcPr marL="105559" marR="105559" marT="105559" marB="105559">
                    <a:solidFill>
                      <a:srgbClr val="00426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85526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800" b="1" kern="1200" dirty="0">
                        <a:solidFill>
                          <a:schemeClr val="lt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 marT="91440" marB="91440"/>
                </a:tc>
                <a:tc hMerge="1">
                  <a:txBody>
                    <a:bodyPr/>
                    <a:lstStyle/>
                    <a:p>
                      <a:pPr marL="0" indent="0" algn="ctr" defTabSz="685526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800" b="1" kern="1200" dirty="0">
                        <a:solidFill>
                          <a:schemeClr val="lt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543541092"/>
                  </a:ext>
                </a:extLst>
              </a:tr>
              <a:tr h="45742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CONDITION</a:t>
                      </a:r>
                    </a:p>
                  </a:txBody>
                  <a:tcPr marL="105559" marR="105559" marT="105559" marB="105559">
                    <a:solidFill>
                      <a:srgbClr val="009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# OF STEPS</a:t>
                      </a:r>
                    </a:p>
                  </a:txBody>
                  <a:tcPr marL="105559" marR="105559" marT="105559" marB="105559">
                    <a:solidFill>
                      <a:srgbClr val="009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LENGTH</a:t>
                      </a:r>
                    </a:p>
                  </a:txBody>
                  <a:tcPr marL="105559" marR="105559" marT="105559" marB="105559">
                    <a:solidFill>
                      <a:srgbClr val="009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508172"/>
                  </a:ext>
                </a:extLst>
              </a:tr>
              <a:tr h="4926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Dry</a:t>
                      </a:r>
                    </a:p>
                  </a:txBody>
                  <a:tcPr marL="105559" marR="105559" marT="105559" marB="10555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6-8 Steps</a:t>
                      </a:r>
                    </a:p>
                  </a:txBody>
                  <a:tcPr marL="105559" marR="105559" marT="105559" marB="10555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 – 19 feet</a:t>
                      </a:r>
                    </a:p>
                  </a:txBody>
                  <a:tcPr marL="105559" marR="105559" marT="105559" marB="10555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247212"/>
                  </a:ext>
                </a:extLst>
              </a:tr>
              <a:tr h="4926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Rain</a:t>
                      </a:r>
                    </a:p>
                  </a:txBody>
                  <a:tcPr marL="105559" marR="105559" marT="105559" marB="105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8-10 Steps</a:t>
                      </a:r>
                    </a:p>
                  </a:txBody>
                  <a:tcPr marL="105559" marR="105559" marT="105559" marB="105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 – 24 feet</a:t>
                      </a:r>
                    </a:p>
                  </a:txBody>
                  <a:tcPr marL="105559" marR="105559" marT="105559" marB="10555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98879"/>
                  </a:ext>
                </a:extLst>
              </a:tr>
              <a:tr h="4926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Snow</a:t>
                      </a:r>
                    </a:p>
                  </a:txBody>
                  <a:tcPr marL="105559" marR="105559" marT="105559" marB="10555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10-12 Steps</a:t>
                      </a:r>
                    </a:p>
                  </a:txBody>
                  <a:tcPr marL="105559" marR="105559" marT="105559" marB="10555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 – 29 feet</a:t>
                      </a:r>
                    </a:p>
                  </a:txBody>
                  <a:tcPr marL="105559" marR="105559" marT="105559" marB="10555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5675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FE09F48-5EC2-37A5-9CA3-C097AF8AF8C5}"/>
              </a:ext>
            </a:extLst>
          </p:cNvPr>
          <p:cNvSpPr txBox="1"/>
          <p:nvPr/>
        </p:nvSpPr>
        <p:spPr>
          <a:xfrm>
            <a:off x="280729" y="324427"/>
            <a:ext cx="4507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Matting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Entrance Mats – Length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851874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86A200-5C07-9BA1-409C-BEEAA75F1AD9}"/>
              </a:ext>
            </a:extLst>
          </p:cNvPr>
          <p:cNvSpPr txBox="1"/>
          <p:nvPr/>
        </p:nvSpPr>
        <p:spPr>
          <a:xfrm>
            <a:off x="280723" y="327265"/>
            <a:ext cx="4507353" cy="91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Matting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Mats for Use Near Liquid Sources</a:t>
            </a:r>
          </a:p>
        </p:txBody>
      </p:sp>
      <p:pic>
        <p:nvPicPr>
          <p:cNvPr id="5" name="Picture 4" descr="A close-up of a drinking fountain&#10;&#10;Description automatically generated with low confidence">
            <a:extLst>
              <a:ext uri="{FF2B5EF4-FFF2-40B4-BE49-F238E27FC236}">
                <a16:creationId xmlns:a16="http://schemas.microsoft.com/office/drawing/2014/main" id="{CBA2D85D-A9E2-1381-DD15-FE510161E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76" y="1484630"/>
            <a:ext cx="3327400" cy="2540000"/>
          </a:xfrm>
          <a:prstGeom prst="rect">
            <a:avLst/>
          </a:prstGeom>
        </p:spPr>
      </p:pic>
      <p:pic>
        <p:nvPicPr>
          <p:cNvPr id="8" name="Picture 7" descr="A picture containing indoor, floor, rug, ground&#10;&#10;Description automatically generated">
            <a:extLst>
              <a:ext uri="{FF2B5EF4-FFF2-40B4-BE49-F238E27FC236}">
                <a16:creationId xmlns:a16="http://schemas.microsoft.com/office/drawing/2014/main" id="{1BEE6BD0-15B3-3424-68AD-9C2CCACE2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040" y="1037590"/>
            <a:ext cx="2987040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2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5DBA73-BFF0-ABEA-9F65-DE6F5B7FF30C}"/>
              </a:ext>
            </a:extLst>
          </p:cNvPr>
          <p:cNvSpPr txBox="1"/>
          <p:nvPr/>
        </p:nvSpPr>
        <p:spPr>
          <a:xfrm>
            <a:off x="404380" y="3889613"/>
            <a:ext cx="5135525" cy="284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600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604020202020204" pitchFamily="34" charset="0"/>
                <a:ea typeface="Source Code Pro" panose="020B0509030403020204" pitchFamily="49" charset="0"/>
              </a:rPr>
              <a:t>Today’s Presenter: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11961-1518-E726-F676-953E8194E1C7}"/>
              </a:ext>
            </a:extLst>
          </p:cNvPr>
          <p:cNvSpPr txBox="1"/>
          <p:nvPr/>
        </p:nvSpPr>
        <p:spPr>
          <a:xfrm>
            <a:off x="404380" y="4167134"/>
            <a:ext cx="513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426B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Brian Piñon</a:t>
            </a:r>
            <a:endParaRPr lang="en-US" sz="2800" b="1" dirty="0">
              <a:solidFill>
                <a:srgbClr val="00426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Terminator 2">
            <a:extLst>
              <a:ext uri="{FF2B5EF4-FFF2-40B4-BE49-F238E27FC236}">
                <a16:creationId xmlns:a16="http://schemas.microsoft.com/office/drawing/2014/main" id="{979BB1F5-638A-EDFC-6669-76818644DD2B}"/>
              </a:ext>
            </a:extLst>
          </p:cNvPr>
          <p:cNvSpPr/>
          <p:nvPr/>
        </p:nvSpPr>
        <p:spPr>
          <a:xfrm rot="5400000">
            <a:off x="2717964" y="-2817523"/>
            <a:ext cx="3676284" cy="918983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3 w 14821"/>
              <a:gd name="connsiteY0" fmla="*/ 45 h 21600"/>
              <a:gd name="connsiteX1" fmla="*/ 13636 w 14821"/>
              <a:gd name="connsiteY1" fmla="*/ 0 h 21600"/>
              <a:gd name="connsiteX2" fmla="*/ 14821 w 14821"/>
              <a:gd name="connsiteY2" fmla="*/ 10662 h 21600"/>
              <a:gd name="connsiteX3" fmla="*/ 13636 w 14821"/>
              <a:gd name="connsiteY3" fmla="*/ 21600 h 21600"/>
              <a:gd name="connsiteX4" fmla="*/ 426 w 14821"/>
              <a:gd name="connsiteY4" fmla="*/ 21491 h 21600"/>
              <a:gd name="connsiteX5" fmla="*/ 26 w 14821"/>
              <a:gd name="connsiteY5" fmla="*/ 10980 h 21600"/>
              <a:gd name="connsiteX6" fmla="*/ 33 w 14821"/>
              <a:gd name="connsiteY6" fmla="*/ 45 h 21600"/>
              <a:gd name="connsiteX0" fmla="*/ 23 w 14811"/>
              <a:gd name="connsiteY0" fmla="*/ 45 h 21600"/>
              <a:gd name="connsiteX1" fmla="*/ 13626 w 14811"/>
              <a:gd name="connsiteY1" fmla="*/ 0 h 21600"/>
              <a:gd name="connsiteX2" fmla="*/ 14811 w 14811"/>
              <a:gd name="connsiteY2" fmla="*/ 10662 h 21600"/>
              <a:gd name="connsiteX3" fmla="*/ 13626 w 14811"/>
              <a:gd name="connsiteY3" fmla="*/ 21600 h 21600"/>
              <a:gd name="connsiteX4" fmla="*/ 289 w 14811"/>
              <a:gd name="connsiteY4" fmla="*/ 21565 h 21600"/>
              <a:gd name="connsiteX5" fmla="*/ 16 w 14811"/>
              <a:gd name="connsiteY5" fmla="*/ 10980 h 21600"/>
              <a:gd name="connsiteX6" fmla="*/ 23 w 14811"/>
              <a:gd name="connsiteY6" fmla="*/ 45 h 21600"/>
              <a:gd name="connsiteX0" fmla="*/ 23 w 14811"/>
              <a:gd name="connsiteY0" fmla="*/ 45 h 21565"/>
              <a:gd name="connsiteX1" fmla="*/ 13626 w 14811"/>
              <a:gd name="connsiteY1" fmla="*/ 0 h 21565"/>
              <a:gd name="connsiteX2" fmla="*/ 14811 w 14811"/>
              <a:gd name="connsiteY2" fmla="*/ 10662 h 21565"/>
              <a:gd name="connsiteX3" fmla="*/ 13584 w 14811"/>
              <a:gd name="connsiteY3" fmla="*/ 21426 h 21565"/>
              <a:gd name="connsiteX4" fmla="*/ 289 w 14811"/>
              <a:gd name="connsiteY4" fmla="*/ 21565 h 21565"/>
              <a:gd name="connsiteX5" fmla="*/ 16 w 14811"/>
              <a:gd name="connsiteY5" fmla="*/ 10980 h 21565"/>
              <a:gd name="connsiteX6" fmla="*/ 23 w 14811"/>
              <a:gd name="connsiteY6" fmla="*/ 45 h 21565"/>
              <a:gd name="connsiteX0" fmla="*/ 434 w 14797"/>
              <a:gd name="connsiteY0" fmla="*/ 119 h 21565"/>
              <a:gd name="connsiteX1" fmla="*/ 13612 w 14797"/>
              <a:gd name="connsiteY1" fmla="*/ 0 h 21565"/>
              <a:gd name="connsiteX2" fmla="*/ 14797 w 14797"/>
              <a:gd name="connsiteY2" fmla="*/ 10662 h 21565"/>
              <a:gd name="connsiteX3" fmla="*/ 13570 w 14797"/>
              <a:gd name="connsiteY3" fmla="*/ 21426 h 21565"/>
              <a:gd name="connsiteX4" fmla="*/ 275 w 14797"/>
              <a:gd name="connsiteY4" fmla="*/ 21565 h 21565"/>
              <a:gd name="connsiteX5" fmla="*/ 2 w 14797"/>
              <a:gd name="connsiteY5" fmla="*/ 10980 h 21565"/>
              <a:gd name="connsiteX6" fmla="*/ 434 w 14797"/>
              <a:gd name="connsiteY6" fmla="*/ 119 h 21565"/>
              <a:gd name="connsiteX0" fmla="*/ 160 w 14523"/>
              <a:gd name="connsiteY0" fmla="*/ 119 h 21565"/>
              <a:gd name="connsiteX1" fmla="*/ 13338 w 14523"/>
              <a:gd name="connsiteY1" fmla="*/ 0 h 21565"/>
              <a:gd name="connsiteX2" fmla="*/ 14523 w 14523"/>
              <a:gd name="connsiteY2" fmla="*/ 10662 h 21565"/>
              <a:gd name="connsiteX3" fmla="*/ 13296 w 14523"/>
              <a:gd name="connsiteY3" fmla="*/ 21426 h 21565"/>
              <a:gd name="connsiteX4" fmla="*/ 1 w 14523"/>
              <a:gd name="connsiteY4" fmla="*/ 21565 h 21565"/>
              <a:gd name="connsiteX5" fmla="*/ 407 w 14523"/>
              <a:gd name="connsiteY5" fmla="*/ 10955 h 21565"/>
              <a:gd name="connsiteX6" fmla="*/ 160 w 14523"/>
              <a:gd name="connsiteY6" fmla="*/ 119 h 21565"/>
              <a:gd name="connsiteX0" fmla="*/ 163 w 14526"/>
              <a:gd name="connsiteY0" fmla="*/ 119 h 21565"/>
              <a:gd name="connsiteX1" fmla="*/ 13341 w 14526"/>
              <a:gd name="connsiteY1" fmla="*/ 0 h 21565"/>
              <a:gd name="connsiteX2" fmla="*/ 14526 w 14526"/>
              <a:gd name="connsiteY2" fmla="*/ 10662 h 21565"/>
              <a:gd name="connsiteX3" fmla="*/ 13299 w 14526"/>
              <a:gd name="connsiteY3" fmla="*/ 21426 h 21565"/>
              <a:gd name="connsiteX4" fmla="*/ 4 w 14526"/>
              <a:gd name="connsiteY4" fmla="*/ 21565 h 21565"/>
              <a:gd name="connsiteX5" fmla="*/ 70 w 14526"/>
              <a:gd name="connsiteY5" fmla="*/ 10955 h 21565"/>
              <a:gd name="connsiteX6" fmla="*/ 163 w 14526"/>
              <a:gd name="connsiteY6" fmla="*/ 119 h 21565"/>
              <a:gd name="connsiteX0" fmla="*/ 0 w 14533"/>
              <a:gd name="connsiteY0" fmla="*/ 193 h 21565"/>
              <a:gd name="connsiteX1" fmla="*/ 13348 w 14533"/>
              <a:gd name="connsiteY1" fmla="*/ 0 h 21565"/>
              <a:gd name="connsiteX2" fmla="*/ 14533 w 14533"/>
              <a:gd name="connsiteY2" fmla="*/ 10662 h 21565"/>
              <a:gd name="connsiteX3" fmla="*/ 13306 w 14533"/>
              <a:gd name="connsiteY3" fmla="*/ 21426 h 21565"/>
              <a:gd name="connsiteX4" fmla="*/ 11 w 14533"/>
              <a:gd name="connsiteY4" fmla="*/ 21565 h 21565"/>
              <a:gd name="connsiteX5" fmla="*/ 77 w 14533"/>
              <a:gd name="connsiteY5" fmla="*/ 10955 h 21565"/>
              <a:gd name="connsiteX6" fmla="*/ 0 w 14533"/>
              <a:gd name="connsiteY6" fmla="*/ 193 h 21565"/>
              <a:gd name="connsiteX0" fmla="*/ 0 w 14533"/>
              <a:gd name="connsiteY0" fmla="*/ 19 h 21391"/>
              <a:gd name="connsiteX1" fmla="*/ 13348 w 14533"/>
              <a:gd name="connsiteY1" fmla="*/ 0 h 21391"/>
              <a:gd name="connsiteX2" fmla="*/ 14533 w 14533"/>
              <a:gd name="connsiteY2" fmla="*/ 10488 h 21391"/>
              <a:gd name="connsiteX3" fmla="*/ 13306 w 14533"/>
              <a:gd name="connsiteY3" fmla="*/ 21252 h 21391"/>
              <a:gd name="connsiteX4" fmla="*/ 11 w 14533"/>
              <a:gd name="connsiteY4" fmla="*/ 21391 h 21391"/>
              <a:gd name="connsiteX5" fmla="*/ 77 w 14533"/>
              <a:gd name="connsiteY5" fmla="*/ 10781 h 21391"/>
              <a:gd name="connsiteX6" fmla="*/ 0 w 14533"/>
              <a:gd name="connsiteY6" fmla="*/ 19 h 21391"/>
              <a:gd name="connsiteX0" fmla="*/ 0 w 14533"/>
              <a:gd name="connsiteY0" fmla="*/ 19 h 21292"/>
              <a:gd name="connsiteX1" fmla="*/ 13348 w 14533"/>
              <a:gd name="connsiteY1" fmla="*/ 0 h 21292"/>
              <a:gd name="connsiteX2" fmla="*/ 14533 w 14533"/>
              <a:gd name="connsiteY2" fmla="*/ 10488 h 21292"/>
              <a:gd name="connsiteX3" fmla="*/ 13306 w 14533"/>
              <a:gd name="connsiteY3" fmla="*/ 21252 h 21292"/>
              <a:gd name="connsiteX4" fmla="*/ 266 w 14533"/>
              <a:gd name="connsiteY4" fmla="*/ 21292 h 21292"/>
              <a:gd name="connsiteX5" fmla="*/ 77 w 14533"/>
              <a:gd name="connsiteY5" fmla="*/ 10781 h 21292"/>
              <a:gd name="connsiteX6" fmla="*/ 0 w 14533"/>
              <a:gd name="connsiteY6" fmla="*/ 19 h 21292"/>
              <a:gd name="connsiteX0" fmla="*/ 0 w 14533"/>
              <a:gd name="connsiteY0" fmla="*/ 19 h 21292"/>
              <a:gd name="connsiteX1" fmla="*/ 13348 w 14533"/>
              <a:gd name="connsiteY1" fmla="*/ 0 h 21292"/>
              <a:gd name="connsiteX2" fmla="*/ 14533 w 14533"/>
              <a:gd name="connsiteY2" fmla="*/ 10488 h 21292"/>
              <a:gd name="connsiteX3" fmla="*/ 13306 w 14533"/>
              <a:gd name="connsiteY3" fmla="*/ 21252 h 21292"/>
              <a:gd name="connsiteX4" fmla="*/ 96 w 14533"/>
              <a:gd name="connsiteY4" fmla="*/ 21292 h 21292"/>
              <a:gd name="connsiteX5" fmla="*/ 77 w 14533"/>
              <a:gd name="connsiteY5" fmla="*/ 10781 h 21292"/>
              <a:gd name="connsiteX6" fmla="*/ 0 w 14533"/>
              <a:gd name="connsiteY6" fmla="*/ 19 h 21292"/>
              <a:gd name="connsiteX0" fmla="*/ 33 w 14566"/>
              <a:gd name="connsiteY0" fmla="*/ 19 h 21267"/>
              <a:gd name="connsiteX1" fmla="*/ 13381 w 14566"/>
              <a:gd name="connsiteY1" fmla="*/ 0 h 21267"/>
              <a:gd name="connsiteX2" fmla="*/ 14566 w 14566"/>
              <a:gd name="connsiteY2" fmla="*/ 10488 h 21267"/>
              <a:gd name="connsiteX3" fmla="*/ 13339 w 14566"/>
              <a:gd name="connsiteY3" fmla="*/ 21252 h 21267"/>
              <a:gd name="connsiteX4" fmla="*/ 2 w 14566"/>
              <a:gd name="connsiteY4" fmla="*/ 21267 h 21267"/>
              <a:gd name="connsiteX5" fmla="*/ 110 w 14566"/>
              <a:gd name="connsiteY5" fmla="*/ 10781 h 21267"/>
              <a:gd name="connsiteX6" fmla="*/ 33 w 14566"/>
              <a:gd name="connsiteY6" fmla="*/ 19 h 2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66" h="21267">
                <a:moveTo>
                  <a:pt x="33" y="19"/>
                </a:moveTo>
                <a:lnTo>
                  <a:pt x="13381" y="0"/>
                </a:lnTo>
                <a:cubicBezTo>
                  <a:pt x="13927" y="2030"/>
                  <a:pt x="14573" y="6946"/>
                  <a:pt x="14566" y="10488"/>
                </a:cubicBezTo>
                <a:cubicBezTo>
                  <a:pt x="14559" y="14030"/>
                  <a:pt x="14139" y="17295"/>
                  <a:pt x="13339" y="21252"/>
                </a:cubicBezTo>
                <a:lnTo>
                  <a:pt x="2" y="21267"/>
                </a:lnTo>
                <a:cubicBezTo>
                  <a:pt x="-20" y="17352"/>
                  <a:pt x="105" y="14322"/>
                  <a:pt x="110" y="10781"/>
                </a:cubicBezTo>
                <a:cubicBezTo>
                  <a:pt x="115" y="7240"/>
                  <a:pt x="44" y="5059"/>
                  <a:pt x="33" y="19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 l="55" r="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D1D739-9C9A-F408-B2A2-491962CCC402}"/>
              </a:ext>
            </a:extLst>
          </p:cNvPr>
          <p:cNvSpPr/>
          <p:nvPr/>
        </p:nvSpPr>
        <p:spPr>
          <a:xfrm>
            <a:off x="5422033" y="2615220"/>
            <a:ext cx="2120347" cy="2120347"/>
          </a:xfrm>
          <a:prstGeom prst="ellipse">
            <a:avLst/>
          </a:prstGeom>
          <a:blipFill dpi="0" rotWithShape="1">
            <a:blip r:embed="rId4"/>
            <a:srcRect/>
            <a:stretch>
              <a:fillRect t="-5000" b="-40000"/>
            </a:stretch>
          </a:blipFill>
          <a:ln w="31750">
            <a:solidFill>
              <a:srgbClr val="F5A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7EDA00B-A80C-6D9E-1F23-BB594B6928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7" y="2700338"/>
            <a:ext cx="1089248" cy="482404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0667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5ABAE-E861-D084-0C95-7B34AAA240DA}"/>
              </a:ext>
            </a:extLst>
          </p:cNvPr>
          <p:cNvSpPr/>
          <p:nvPr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47CA29-6DAE-7C20-39E9-EE3856D82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12" name="Terminator 2">
            <a:extLst>
              <a:ext uri="{FF2B5EF4-FFF2-40B4-BE49-F238E27FC236}">
                <a16:creationId xmlns:a16="http://schemas.microsoft.com/office/drawing/2014/main" id="{30A2475D-E768-84E8-B197-2A0FFF105AD8}"/>
              </a:ext>
            </a:extLst>
          </p:cNvPr>
          <p:cNvSpPr/>
          <p:nvPr/>
        </p:nvSpPr>
        <p:spPr>
          <a:xfrm rot="10800000">
            <a:off x="4580709" y="-58723"/>
            <a:ext cx="4671788" cy="528066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t="18" b="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CACAA23-EECB-0DD6-3F89-1607DDE0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71C2E6-3C10-2853-4D3B-49B9184F2FB4}"/>
              </a:ext>
            </a:extLst>
          </p:cNvPr>
          <p:cNvSpPr txBox="1"/>
          <p:nvPr/>
        </p:nvSpPr>
        <p:spPr>
          <a:xfrm>
            <a:off x="231875" y="2342134"/>
            <a:ext cx="3962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526">
              <a:lnSpc>
                <a:spcPct val="90000"/>
              </a:lnSpc>
              <a:spcAft>
                <a:spcPts val="750"/>
              </a:spcAft>
              <a:buClr>
                <a:srgbClr val="185C8A"/>
              </a:buClr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2019 study associated slip-resistant shoes with 67% reduction in likelihood of a slip/fall injury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41B33-7C1F-0966-CA2C-1EA752051262}"/>
              </a:ext>
            </a:extLst>
          </p:cNvPr>
          <p:cNvSpPr txBox="1"/>
          <p:nvPr/>
        </p:nvSpPr>
        <p:spPr>
          <a:xfrm>
            <a:off x="231875" y="708486"/>
            <a:ext cx="4507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Slip Resistant Footwear</a:t>
            </a:r>
          </a:p>
          <a:p>
            <a:endParaRPr lang="en-US" sz="200" b="1" dirty="0">
              <a:solidFill>
                <a:srgbClr val="00426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Proven risk reduction method for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food service industry</a:t>
            </a:r>
          </a:p>
        </p:txBody>
      </p:sp>
    </p:spTree>
    <p:extLst>
      <p:ext uri="{BB962C8B-B14F-4D97-AF65-F5344CB8AC3E}">
        <p14:creationId xmlns:p14="http://schemas.microsoft.com/office/powerpoint/2010/main" val="3618179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5ABAE-E861-D084-0C95-7B34AAA240DA}"/>
              </a:ext>
            </a:extLst>
          </p:cNvPr>
          <p:cNvSpPr/>
          <p:nvPr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47CA29-6DAE-7C20-39E9-EE3856D82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12" name="Terminator 2">
            <a:extLst>
              <a:ext uri="{FF2B5EF4-FFF2-40B4-BE49-F238E27FC236}">
                <a16:creationId xmlns:a16="http://schemas.microsoft.com/office/drawing/2014/main" id="{30A2475D-E768-84E8-B197-2A0FFF105AD8}"/>
              </a:ext>
            </a:extLst>
          </p:cNvPr>
          <p:cNvSpPr/>
          <p:nvPr/>
        </p:nvSpPr>
        <p:spPr>
          <a:xfrm rot="10800000">
            <a:off x="4580709" y="-58723"/>
            <a:ext cx="4671788" cy="528066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t="18" b="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CACAA23-EECB-0DD6-3F89-1607DDE0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644DCD-4694-300C-5502-AFD196FBDF9E}"/>
              </a:ext>
            </a:extLst>
          </p:cNvPr>
          <p:cNvSpPr txBox="1"/>
          <p:nvPr/>
        </p:nvSpPr>
        <p:spPr>
          <a:xfrm>
            <a:off x="248542" y="1654629"/>
            <a:ext cx="3857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526">
              <a:lnSpc>
                <a:spcPct val="90000"/>
              </a:lnSpc>
              <a:spcAft>
                <a:spcPts val="750"/>
              </a:spcAft>
              <a:buClr>
                <a:srgbClr val="185C8A"/>
              </a:buClr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2014 restaurant study found workers using slip-resistant shoes with at least 6-months wear, had the same rate of slipping as those wearing street shoes!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A4EAC-7245-8282-5200-FF9B115B266B}"/>
              </a:ext>
            </a:extLst>
          </p:cNvPr>
          <p:cNvSpPr txBox="1"/>
          <p:nvPr/>
        </p:nvSpPr>
        <p:spPr>
          <a:xfrm>
            <a:off x="248542" y="709908"/>
            <a:ext cx="4507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Slip Resistant Footwear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 long is a pair effective?</a:t>
            </a:r>
          </a:p>
        </p:txBody>
      </p:sp>
    </p:spTree>
    <p:extLst>
      <p:ext uri="{BB962C8B-B14F-4D97-AF65-F5344CB8AC3E}">
        <p14:creationId xmlns:p14="http://schemas.microsoft.com/office/powerpoint/2010/main" val="1468561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5ABAE-E861-D084-0C95-7B34AAA240DA}"/>
              </a:ext>
            </a:extLst>
          </p:cNvPr>
          <p:cNvSpPr/>
          <p:nvPr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47CA29-6DAE-7C20-39E9-EE3856D82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12" name="Terminator 2">
            <a:extLst>
              <a:ext uri="{FF2B5EF4-FFF2-40B4-BE49-F238E27FC236}">
                <a16:creationId xmlns:a16="http://schemas.microsoft.com/office/drawing/2014/main" id="{30A2475D-E768-84E8-B197-2A0FFF105AD8}"/>
              </a:ext>
            </a:extLst>
          </p:cNvPr>
          <p:cNvSpPr/>
          <p:nvPr/>
        </p:nvSpPr>
        <p:spPr>
          <a:xfrm rot="10800000">
            <a:off x="4580709" y="-58723"/>
            <a:ext cx="4671788" cy="528066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t="18" b="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CACAA23-EECB-0DD6-3F89-1607DDE0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3E9B04-90EC-42E1-5FCA-C6980190CC04}"/>
              </a:ext>
            </a:extLst>
          </p:cNvPr>
          <p:cNvSpPr txBox="1"/>
          <p:nvPr/>
        </p:nvSpPr>
        <p:spPr>
          <a:xfrm>
            <a:off x="243949" y="709908"/>
            <a:ext cx="429471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Footwear Program Tips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Have in writing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Research vendors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If possible, reimburse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Specify selection, purchase, reimbursement, replacement requirements</a:t>
            </a:r>
          </a:p>
        </p:txBody>
      </p:sp>
    </p:spTree>
    <p:extLst>
      <p:ext uri="{BB962C8B-B14F-4D97-AF65-F5344CB8AC3E}">
        <p14:creationId xmlns:p14="http://schemas.microsoft.com/office/powerpoint/2010/main" val="984100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5ABAE-E861-D084-0C95-7B34AAA240DA}"/>
              </a:ext>
            </a:extLst>
          </p:cNvPr>
          <p:cNvSpPr/>
          <p:nvPr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47CA29-6DAE-7C20-39E9-EE3856D82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12" name="Terminator 2">
            <a:extLst>
              <a:ext uri="{FF2B5EF4-FFF2-40B4-BE49-F238E27FC236}">
                <a16:creationId xmlns:a16="http://schemas.microsoft.com/office/drawing/2014/main" id="{30A2475D-E768-84E8-B197-2A0FFF105AD8}"/>
              </a:ext>
            </a:extLst>
          </p:cNvPr>
          <p:cNvSpPr/>
          <p:nvPr/>
        </p:nvSpPr>
        <p:spPr>
          <a:xfrm rot="10800000">
            <a:off x="4580709" y="-50014"/>
            <a:ext cx="4671788" cy="528066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t="18" b="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CACAA23-EECB-0DD6-3F89-1607DDE0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C0E61-4B4F-05C5-5EDA-6EEF7C0D195F}"/>
              </a:ext>
            </a:extLst>
          </p:cNvPr>
          <p:cNvSpPr txBox="1"/>
          <p:nvPr/>
        </p:nvSpPr>
        <p:spPr>
          <a:xfrm>
            <a:off x="306575" y="725298"/>
            <a:ext cx="46247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pc="-150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Today’s Topics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6F9D2-D401-C204-CBCB-31E984EFBC28}"/>
              </a:ext>
            </a:extLst>
          </p:cNvPr>
          <p:cNvSpPr txBox="1"/>
          <p:nvPr/>
        </p:nvSpPr>
        <p:spPr>
          <a:xfrm>
            <a:off x="295949" y="1303292"/>
            <a:ext cx="4232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>
                  <a:outerShdw algn="tl">
                    <a:srgbClr val="000000">
                      <a:alpha val="0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The Risk-Based Approach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Solving for Slips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rgbClr val="009AD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Housekeeping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Surface Irregularities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Behavioral Factors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Valuable Resources</a:t>
            </a:r>
          </a:p>
        </p:txBody>
      </p:sp>
    </p:spTree>
    <p:extLst>
      <p:ext uri="{BB962C8B-B14F-4D97-AF65-F5344CB8AC3E}">
        <p14:creationId xmlns:p14="http://schemas.microsoft.com/office/powerpoint/2010/main" val="1336849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5ABAE-E861-D084-0C95-7B34AAA240DA}"/>
              </a:ext>
            </a:extLst>
          </p:cNvPr>
          <p:cNvSpPr/>
          <p:nvPr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47CA29-6DAE-7C20-39E9-EE3856D82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12" name="Terminator 2">
            <a:extLst>
              <a:ext uri="{FF2B5EF4-FFF2-40B4-BE49-F238E27FC236}">
                <a16:creationId xmlns:a16="http://schemas.microsoft.com/office/drawing/2014/main" id="{30A2475D-E768-84E8-B197-2A0FFF105AD8}"/>
              </a:ext>
            </a:extLst>
          </p:cNvPr>
          <p:cNvSpPr/>
          <p:nvPr/>
        </p:nvSpPr>
        <p:spPr>
          <a:xfrm rot="10800000">
            <a:off x="4580709" y="-58723"/>
            <a:ext cx="4671788" cy="528066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t="18" b="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CACAA23-EECB-0DD6-3F89-1607DDE0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13C237-EDE5-B699-F75C-CF5FC8003E81}"/>
              </a:ext>
            </a:extLst>
          </p:cNvPr>
          <p:cNvSpPr txBox="1"/>
          <p:nvPr/>
        </p:nvSpPr>
        <p:spPr>
          <a:xfrm>
            <a:off x="241771" y="712177"/>
            <a:ext cx="426138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Housekeeping</a:t>
            </a:r>
            <a:b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Is Important!</a:t>
            </a:r>
            <a:b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800" b="1" dirty="0">
              <a:solidFill>
                <a:srgbClr val="00426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Establish standards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Reinforce routines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Maintain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323444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5ABAE-E861-D084-0C95-7B34AAA240DA}"/>
              </a:ext>
            </a:extLst>
          </p:cNvPr>
          <p:cNvSpPr/>
          <p:nvPr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47CA29-6DAE-7C20-39E9-EE3856D82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12" name="Terminator 2">
            <a:extLst>
              <a:ext uri="{FF2B5EF4-FFF2-40B4-BE49-F238E27FC236}">
                <a16:creationId xmlns:a16="http://schemas.microsoft.com/office/drawing/2014/main" id="{30A2475D-E768-84E8-B197-2A0FFF105AD8}"/>
              </a:ext>
            </a:extLst>
          </p:cNvPr>
          <p:cNvSpPr/>
          <p:nvPr/>
        </p:nvSpPr>
        <p:spPr>
          <a:xfrm rot="10800000">
            <a:off x="4580709" y="-58723"/>
            <a:ext cx="4671788" cy="528066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t="18" b="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CACAA23-EECB-0DD6-3F89-1607DDE0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E6FD37-1186-E630-A0C0-624D2850F917}"/>
              </a:ext>
            </a:extLst>
          </p:cNvPr>
          <p:cNvSpPr txBox="1"/>
          <p:nvPr/>
        </p:nvSpPr>
        <p:spPr>
          <a:xfrm>
            <a:off x="306575" y="725298"/>
            <a:ext cx="46247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pc="-150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Today’s Topics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E59AA-3161-3D34-598E-4BEEF7022995}"/>
              </a:ext>
            </a:extLst>
          </p:cNvPr>
          <p:cNvSpPr txBox="1"/>
          <p:nvPr/>
        </p:nvSpPr>
        <p:spPr>
          <a:xfrm>
            <a:off x="295949" y="1303292"/>
            <a:ext cx="4232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>
                  <a:outerShdw algn="tl">
                    <a:srgbClr val="000000">
                      <a:alpha val="0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The Risk-Based Approach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Solving for Slips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Housekeeping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rgbClr val="009AD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Surface Irregularities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Behavioral Factors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Valuable Resources</a:t>
            </a:r>
          </a:p>
        </p:txBody>
      </p:sp>
    </p:spTree>
    <p:extLst>
      <p:ext uri="{BB962C8B-B14F-4D97-AF65-F5344CB8AC3E}">
        <p14:creationId xmlns:p14="http://schemas.microsoft.com/office/powerpoint/2010/main" val="1374295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E27760-EC23-9B19-7ABD-F1605FEB9083}"/>
              </a:ext>
            </a:extLst>
          </p:cNvPr>
          <p:cNvGrpSpPr/>
          <p:nvPr/>
        </p:nvGrpSpPr>
        <p:grpSpPr>
          <a:xfrm>
            <a:off x="2007686" y="1155425"/>
            <a:ext cx="5128627" cy="2832649"/>
            <a:chOff x="581969" y="1062867"/>
            <a:chExt cx="7647389" cy="44532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C46827-2EB7-CF76-7032-FAD6843BA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610"/>
            <a:stretch/>
          </p:blipFill>
          <p:spPr>
            <a:xfrm>
              <a:off x="4571999" y="1062867"/>
              <a:ext cx="3657359" cy="2150233"/>
            </a:xfrm>
            <a:prstGeom prst="rect">
              <a:avLst/>
            </a:prstGeom>
            <a:effectLst>
              <a:outerShdw blurRad="114300" dist="101600" dir="2700000" sx="98000" sy="98000" algn="tl" rotWithShape="0">
                <a:prstClr val="black">
                  <a:alpha val="30000"/>
                </a:prstClr>
              </a:outerShdw>
            </a:effectLst>
          </p:spPr>
        </p:pic>
        <p:pic>
          <p:nvPicPr>
            <p:cNvPr id="4" name="Picture 3" descr="C:\Users\jwunder.ICWPDC-SD\Desktop\Tribology Pictures\Parking Lots\Crack in Asphalt.jpg">
              <a:extLst>
                <a:ext uri="{FF2B5EF4-FFF2-40B4-BE49-F238E27FC236}">
                  <a16:creationId xmlns:a16="http://schemas.microsoft.com/office/drawing/2014/main" id="{D8C3648C-DE91-E6F1-8AF3-25970C608F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96" b="4255"/>
            <a:stretch/>
          </p:blipFill>
          <p:spPr bwMode="auto">
            <a:xfrm>
              <a:off x="4572000" y="3348731"/>
              <a:ext cx="3645191" cy="2167351"/>
            </a:xfrm>
            <a:prstGeom prst="rect">
              <a:avLst/>
            </a:prstGeom>
            <a:effectLst>
              <a:outerShdw blurRad="114300" dist="101600" dir="2700000" sx="98000" sy="98000" algn="tl" rotWithShape="0">
                <a:prstClr val="black">
                  <a:alpha val="3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Image result for bubbled carpet">
              <a:extLst>
                <a:ext uri="{FF2B5EF4-FFF2-40B4-BE49-F238E27FC236}">
                  <a16:creationId xmlns:a16="http://schemas.microsoft.com/office/drawing/2014/main" id="{F8DBA132-BD08-B86D-537B-4F0550611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69" y="1062868"/>
              <a:ext cx="3810990" cy="2145697"/>
            </a:xfrm>
            <a:prstGeom prst="rect">
              <a:avLst/>
            </a:prstGeom>
            <a:effectLst>
              <a:outerShdw blurRad="114300" dist="101600" dir="2700000" sx="98000" sy="98000" algn="tl" rotWithShape="0">
                <a:prstClr val="black">
                  <a:alpha val="3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uneven pavement">
              <a:extLst>
                <a:ext uri="{FF2B5EF4-FFF2-40B4-BE49-F238E27FC236}">
                  <a16:creationId xmlns:a16="http://schemas.microsoft.com/office/drawing/2014/main" id="{B5F44AED-F939-2808-F691-34DCB2327D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69" y="3348731"/>
              <a:ext cx="3810990" cy="2166577"/>
            </a:xfrm>
            <a:prstGeom prst="rect">
              <a:avLst/>
            </a:prstGeom>
            <a:effectLst>
              <a:outerShdw blurRad="114300" dist="101600" dir="2700000" sx="98000" sy="98000" algn="tl" rotWithShape="0">
                <a:prstClr val="black">
                  <a:alpha val="3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77DE960-581E-5B01-DC99-B895652F5231}"/>
              </a:ext>
            </a:extLst>
          </p:cNvPr>
          <p:cNvSpPr txBox="1"/>
          <p:nvPr/>
        </p:nvSpPr>
        <p:spPr>
          <a:xfrm>
            <a:off x="241104" y="309429"/>
            <a:ext cx="501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426B"/>
                </a:solidFill>
                <a:effectLst>
                  <a:outerShdw sx="1000" sy="1000" algn="tl">
                    <a:srgbClr val="000000"/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Surface Irregularities</a:t>
            </a:r>
          </a:p>
        </p:txBody>
      </p:sp>
    </p:spTree>
    <p:extLst>
      <p:ext uri="{BB962C8B-B14F-4D97-AF65-F5344CB8AC3E}">
        <p14:creationId xmlns:p14="http://schemas.microsoft.com/office/powerpoint/2010/main" val="1459520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A9B3BE-358C-D87F-06C9-FEF5C1258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510" y="349872"/>
            <a:ext cx="2577169" cy="3485281"/>
          </a:xfrm>
          <a:prstGeom prst="rect">
            <a:avLst/>
          </a:prstGeom>
          <a:effectLst>
            <a:outerShdw blurRad="114300" dist="101600" dir="2700000" sx="98000" sy="98000" algn="tl" rotWithShape="0">
              <a:prstClr val="black">
                <a:alpha val="30000"/>
              </a:prst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5F3EF99-1E09-D56C-C0CA-C2B5E0C2260B}"/>
              </a:ext>
            </a:extLst>
          </p:cNvPr>
          <p:cNvSpPr/>
          <p:nvPr/>
        </p:nvSpPr>
        <p:spPr>
          <a:xfrm>
            <a:off x="5211317" y="1168695"/>
            <a:ext cx="3294993" cy="1165869"/>
          </a:xfrm>
          <a:prstGeom prst="ellipse">
            <a:avLst/>
          </a:prstGeom>
          <a:noFill/>
          <a:ln w="28575">
            <a:solidFill>
              <a:srgbClr val="E66B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B8E753B-FD87-2E9B-56AB-5451F64B4A15}"/>
              </a:ext>
            </a:extLst>
          </p:cNvPr>
          <p:cNvSpPr txBox="1">
            <a:spLocks/>
          </p:cNvSpPr>
          <p:nvPr/>
        </p:nvSpPr>
        <p:spPr>
          <a:xfrm>
            <a:off x="277283" y="449074"/>
            <a:ext cx="7907338" cy="6381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Floor Inspection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B372999-E96C-4E0A-5081-DEACC0846F58}"/>
              </a:ext>
            </a:extLst>
          </p:cNvPr>
          <p:cNvSpPr txBox="1">
            <a:spLocks/>
          </p:cNvSpPr>
          <p:nvPr/>
        </p:nvSpPr>
        <p:spPr>
          <a:xfrm>
            <a:off x="259467" y="939800"/>
            <a:ext cx="5054975" cy="32639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-182880">
              <a:spcBef>
                <a:spcPts val="0"/>
              </a:spcBef>
              <a:buClr>
                <a:srgbClr val="DB6015"/>
              </a:buClr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Establish inspection criteria </a:t>
            </a:r>
          </a:p>
          <a:p>
            <a:pPr marL="182880" lvl="1" indent="-182880">
              <a:spcBef>
                <a:spcPts val="0"/>
              </a:spcBef>
              <a:buClr>
                <a:srgbClr val="DB6015"/>
              </a:buClr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Establish a routine</a:t>
            </a:r>
          </a:p>
          <a:p>
            <a:pPr marL="182880" lvl="1" indent="-182880">
              <a:spcBef>
                <a:spcPts val="0"/>
              </a:spcBef>
              <a:buClr>
                <a:srgbClr val="DB6015"/>
              </a:buClr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Follow through with 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corrective action</a:t>
            </a:r>
          </a:p>
          <a:p>
            <a:pPr marL="182880" lvl="1" indent="-182880">
              <a:spcBef>
                <a:spcPts val="0"/>
              </a:spcBef>
              <a:buClr>
                <a:srgbClr val="DB6015"/>
              </a:buClr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Mark Uncorrected Hazards</a:t>
            </a:r>
          </a:p>
        </p:txBody>
      </p:sp>
    </p:spTree>
    <p:extLst>
      <p:ext uri="{BB962C8B-B14F-4D97-AF65-F5344CB8AC3E}">
        <p14:creationId xmlns:p14="http://schemas.microsoft.com/office/powerpoint/2010/main" val="197507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5ABAE-E861-D084-0C95-7B34AAA240DA}"/>
              </a:ext>
            </a:extLst>
          </p:cNvPr>
          <p:cNvSpPr/>
          <p:nvPr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47CA29-6DAE-7C20-39E9-EE3856D82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12" name="Terminator 2">
            <a:extLst>
              <a:ext uri="{FF2B5EF4-FFF2-40B4-BE49-F238E27FC236}">
                <a16:creationId xmlns:a16="http://schemas.microsoft.com/office/drawing/2014/main" id="{30A2475D-E768-84E8-B197-2A0FFF105AD8}"/>
              </a:ext>
            </a:extLst>
          </p:cNvPr>
          <p:cNvSpPr/>
          <p:nvPr/>
        </p:nvSpPr>
        <p:spPr>
          <a:xfrm rot="10800000">
            <a:off x="4580709" y="-58723"/>
            <a:ext cx="4671788" cy="528066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t="18" b="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CACAA23-EECB-0DD6-3F89-1607DDE0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133DB4-13A6-F19D-BB7B-4C0CA9107B06}"/>
              </a:ext>
            </a:extLst>
          </p:cNvPr>
          <p:cNvSpPr txBox="1"/>
          <p:nvPr/>
        </p:nvSpPr>
        <p:spPr>
          <a:xfrm>
            <a:off x="306575" y="725298"/>
            <a:ext cx="46247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pc="-150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Today’s Topics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D140EC-1AFE-448E-0C36-914F384E770F}"/>
              </a:ext>
            </a:extLst>
          </p:cNvPr>
          <p:cNvSpPr txBox="1"/>
          <p:nvPr/>
        </p:nvSpPr>
        <p:spPr>
          <a:xfrm>
            <a:off x="295949" y="1303292"/>
            <a:ext cx="4232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>
                  <a:outerShdw algn="tl">
                    <a:srgbClr val="000000">
                      <a:alpha val="0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The Risk-Based Approach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Solving for Slips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Housekeeping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Surface Irregularities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rgbClr val="009AD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Behavioral Factors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Valuable Resources</a:t>
            </a:r>
          </a:p>
        </p:txBody>
      </p:sp>
    </p:spTree>
    <p:extLst>
      <p:ext uri="{BB962C8B-B14F-4D97-AF65-F5344CB8AC3E}">
        <p14:creationId xmlns:p14="http://schemas.microsoft.com/office/powerpoint/2010/main" val="3894989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5ABAE-E861-D084-0C95-7B34AAA240DA}"/>
              </a:ext>
            </a:extLst>
          </p:cNvPr>
          <p:cNvSpPr/>
          <p:nvPr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47CA29-6DAE-7C20-39E9-EE3856D82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12" name="Terminator 2">
            <a:extLst>
              <a:ext uri="{FF2B5EF4-FFF2-40B4-BE49-F238E27FC236}">
                <a16:creationId xmlns:a16="http://schemas.microsoft.com/office/drawing/2014/main" id="{30A2475D-E768-84E8-B197-2A0FFF105AD8}"/>
              </a:ext>
            </a:extLst>
          </p:cNvPr>
          <p:cNvSpPr/>
          <p:nvPr/>
        </p:nvSpPr>
        <p:spPr>
          <a:xfrm rot="10800000">
            <a:off x="4580709" y="-58723"/>
            <a:ext cx="4671788" cy="528066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t="18" b="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CACAA23-EECB-0DD6-3F89-1607DDE0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BCE7E0-11BB-5989-D467-03B6D48D15EB}"/>
              </a:ext>
            </a:extLst>
          </p:cNvPr>
          <p:cNvSpPr txBox="1"/>
          <p:nvPr/>
        </p:nvSpPr>
        <p:spPr>
          <a:xfrm>
            <a:off x="241771" y="712175"/>
            <a:ext cx="42947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Behavioral Factors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Rushing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Inattention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Taking Shortcuts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Load Carrying</a:t>
            </a:r>
          </a:p>
          <a:p>
            <a:pPr marL="182880" lvl="1" indent="-182880">
              <a:buClr>
                <a:srgbClr val="DB601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Spill Response</a:t>
            </a:r>
          </a:p>
        </p:txBody>
      </p:sp>
    </p:spTree>
    <p:extLst>
      <p:ext uri="{BB962C8B-B14F-4D97-AF65-F5344CB8AC3E}">
        <p14:creationId xmlns:p14="http://schemas.microsoft.com/office/powerpoint/2010/main" val="389553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83068C-DC9C-54E0-A715-7E708334961D}"/>
              </a:ext>
            </a:extLst>
          </p:cNvPr>
          <p:cNvSpPr txBox="1">
            <a:spLocks/>
          </p:cNvSpPr>
          <p:nvPr/>
        </p:nvSpPr>
        <p:spPr>
          <a:xfrm>
            <a:off x="418158" y="1327685"/>
            <a:ext cx="5722938" cy="64336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Workplace</a:t>
            </a:r>
            <a:br>
              <a:rPr lang="en-U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4279987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5ABAE-E861-D084-0C95-7B34AAA240DA}"/>
              </a:ext>
            </a:extLst>
          </p:cNvPr>
          <p:cNvSpPr/>
          <p:nvPr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47CA29-6DAE-7C20-39E9-EE3856D82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12" name="Terminator 2">
            <a:extLst>
              <a:ext uri="{FF2B5EF4-FFF2-40B4-BE49-F238E27FC236}">
                <a16:creationId xmlns:a16="http://schemas.microsoft.com/office/drawing/2014/main" id="{30A2475D-E768-84E8-B197-2A0FFF105AD8}"/>
              </a:ext>
            </a:extLst>
          </p:cNvPr>
          <p:cNvSpPr/>
          <p:nvPr/>
        </p:nvSpPr>
        <p:spPr>
          <a:xfrm rot="10800000">
            <a:off x="4580709" y="-58723"/>
            <a:ext cx="4671788" cy="528066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t="18" b="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CACAA23-EECB-0DD6-3F89-1607DDE0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34A4D4-2D82-DDD4-84D8-276E4189D276}"/>
              </a:ext>
            </a:extLst>
          </p:cNvPr>
          <p:cNvSpPr txBox="1"/>
          <p:nvPr/>
        </p:nvSpPr>
        <p:spPr>
          <a:xfrm>
            <a:off x="611607" y="1467092"/>
            <a:ext cx="3348787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85526">
              <a:lnSpc>
                <a:spcPct val="90000"/>
              </a:lnSpc>
              <a:spcAft>
                <a:spcPts val="75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“My coworkers will be slowed down if I stop to clean up my work area”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62F7E-4BF1-B3A1-A3CE-857877E46759}"/>
              </a:ext>
            </a:extLst>
          </p:cNvPr>
          <p:cNvSpPr txBox="1"/>
          <p:nvPr/>
        </p:nvSpPr>
        <p:spPr>
          <a:xfrm>
            <a:off x="611607" y="2743059"/>
            <a:ext cx="298144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85526">
              <a:lnSpc>
                <a:spcPct val="90000"/>
              </a:lnSpc>
              <a:spcAft>
                <a:spcPts val="75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“Customers will be upset if I don’t serve them quickly”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E2609-A5D0-4FFF-8496-334B3129CA0D}"/>
              </a:ext>
            </a:extLst>
          </p:cNvPr>
          <p:cNvSpPr txBox="1"/>
          <p:nvPr/>
        </p:nvSpPr>
        <p:spPr>
          <a:xfrm>
            <a:off x="241771" y="712176"/>
            <a:ext cx="4294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Behavioral Motivations</a:t>
            </a:r>
          </a:p>
        </p:txBody>
      </p:sp>
    </p:spTree>
    <p:extLst>
      <p:ext uri="{BB962C8B-B14F-4D97-AF65-F5344CB8AC3E}">
        <p14:creationId xmlns:p14="http://schemas.microsoft.com/office/powerpoint/2010/main" val="5732499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55B7E2-620D-EEDF-4B33-8479DC66911E}"/>
              </a:ext>
            </a:extLst>
          </p:cNvPr>
          <p:cNvSpPr txBox="1"/>
          <p:nvPr/>
        </p:nvSpPr>
        <p:spPr>
          <a:xfrm>
            <a:off x="241104" y="309429"/>
            <a:ext cx="501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Behavioral Motivations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337DE-B9FB-7177-F6BA-92F6BED4395F}"/>
              </a:ext>
            </a:extLst>
          </p:cNvPr>
          <p:cNvSpPr txBox="1"/>
          <p:nvPr/>
        </p:nvSpPr>
        <p:spPr>
          <a:xfrm>
            <a:off x="1637811" y="1288959"/>
            <a:ext cx="27583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85526">
              <a:lnSpc>
                <a:spcPct val="90000"/>
              </a:lnSpc>
              <a:spcAft>
                <a:spcPts val="750"/>
              </a:spcAft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“The more baskets of cherries I harvest the more I get paid”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70DF66-320C-0AF6-8628-D9E19AC49DF1}"/>
              </a:ext>
            </a:extLst>
          </p:cNvPr>
          <p:cNvSpPr txBox="1"/>
          <p:nvPr/>
        </p:nvSpPr>
        <p:spPr>
          <a:xfrm>
            <a:off x="4623260" y="1301343"/>
            <a:ext cx="25682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85526">
              <a:lnSpc>
                <a:spcPct val="90000"/>
              </a:lnSpc>
              <a:spcAft>
                <a:spcPts val="750"/>
              </a:spcAft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“The spill cleanup kit is located on the other side of the facility”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171A7D-1C17-20FB-059B-4EE586729AA0}"/>
              </a:ext>
            </a:extLst>
          </p:cNvPr>
          <p:cNvSpPr/>
          <p:nvPr/>
        </p:nvSpPr>
        <p:spPr>
          <a:xfrm>
            <a:off x="3583999" y="2847868"/>
            <a:ext cx="1879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526">
              <a:lnSpc>
                <a:spcPct val="90000"/>
              </a:lnSpc>
              <a:spcAft>
                <a:spcPts val="750"/>
              </a:spcAft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“I get to leave early if I finish my work faster”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46F1A5A-C206-2BBE-0136-BF8EF179A4F6}"/>
              </a:ext>
            </a:extLst>
          </p:cNvPr>
          <p:cNvSpPr/>
          <p:nvPr/>
        </p:nvSpPr>
        <p:spPr>
          <a:xfrm>
            <a:off x="1494597" y="1088305"/>
            <a:ext cx="2758377" cy="1349405"/>
          </a:xfrm>
          <a:prstGeom prst="roundRect">
            <a:avLst/>
          </a:prstGeom>
          <a:noFill/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210DFC0-6B8B-BC47-39E8-76CD68796B46}"/>
              </a:ext>
            </a:extLst>
          </p:cNvPr>
          <p:cNvSpPr/>
          <p:nvPr/>
        </p:nvSpPr>
        <p:spPr>
          <a:xfrm>
            <a:off x="4467445" y="1088305"/>
            <a:ext cx="2758377" cy="1349405"/>
          </a:xfrm>
          <a:prstGeom prst="roundRect">
            <a:avLst/>
          </a:prstGeom>
          <a:noFill/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9F9258B-5961-C0ED-4257-23D0A64F33C0}"/>
              </a:ext>
            </a:extLst>
          </p:cNvPr>
          <p:cNvSpPr/>
          <p:nvPr/>
        </p:nvSpPr>
        <p:spPr>
          <a:xfrm>
            <a:off x="3088257" y="2634830"/>
            <a:ext cx="2758377" cy="1349405"/>
          </a:xfrm>
          <a:prstGeom prst="roundRect">
            <a:avLst/>
          </a:prstGeom>
          <a:noFill/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97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BCDF6F6-93BC-7AEA-ABCC-DA69B9EE1BDB}"/>
              </a:ext>
            </a:extLst>
          </p:cNvPr>
          <p:cNvSpPr txBox="1">
            <a:spLocks/>
          </p:cNvSpPr>
          <p:nvPr/>
        </p:nvSpPr>
        <p:spPr>
          <a:xfrm>
            <a:off x="241104" y="358901"/>
            <a:ext cx="7598271" cy="6381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Behavioral Factors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EE4CE48-ACCC-FC0B-E8B0-FF38678235C6}"/>
              </a:ext>
            </a:extLst>
          </p:cNvPr>
          <p:cNvSpPr txBox="1">
            <a:spLocks/>
          </p:cNvSpPr>
          <p:nvPr/>
        </p:nvSpPr>
        <p:spPr>
          <a:xfrm>
            <a:off x="-76331" y="840703"/>
            <a:ext cx="4577310" cy="32639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DB6015"/>
              </a:buClr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Establish safe work methods and a safe work pace</a:t>
            </a:r>
          </a:p>
          <a:p>
            <a:pPr lvl="1">
              <a:buClr>
                <a:srgbClr val="DB6015"/>
              </a:buClr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Ensure motivation factors reinforce safe work method and pace</a:t>
            </a:r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E5A37-C908-FD83-C3FD-504B3335F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121" y="520680"/>
            <a:ext cx="2422378" cy="313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54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F9EB1D0-62B3-9999-C879-42595B75354F}"/>
              </a:ext>
            </a:extLst>
          </p:cNvPr>
          <p:cNvSpPr txBox="1">
            <a:spLocks/>
          </p:cNvSpPr>
          <p:nvPr/>
        </p:nvSpPr>
        <p:spPr>
          <a:xfrm>
            <a:off x="263525" y="362325"/>
            <a:ext cx="7599428" cy="6381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Training &amp; Awareness Campaigns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958952E-9705-7B2A-99E4-94287B283F93}"/>
              </a:ext>
            </a:extLst>
          </p:cNvPr>
          <p:cNvSpPr txBox="1">
            <a:spLocks/>
          </p:cNvSpPr>
          <p:nvPr/>
        </p:nvSpPr>
        <p:spPr>
          <a:xfrm>
            <a:off x="594116" y="939800"/>
            <a:ext cx="3834332" cy="32639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-182880">
              <a:spcBef>
                <a:spcPts val="0"/>
              </a:spcBef>
              <a:buClr>
                <a:srgbClr val="DB6015"/>
              </a:buClr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Focus on influencing behaviors and hazard awareness</a:t>
            </a:r>
          </a:p>
          <a:p>
            <a:pPr marL="182880" lvl="1" indent="-182880">
              <a:spcBef>
                <a:spcPts val="0"/>
              </a:spcBef>
              <a:buClr>
                <a:srgbClr val="DB6015"/>
              </a:buClr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Teach techniques that tangibly reduce risk</a:t>
            </a:r>
          </a:p>
          <a:p>
            <a:pPr marL="182880" lvl="1" indent="-182880">
              <a:spcBef>
                <a:spcPts val="0"/>
              </a:spcBef>
              <a:buClr>
                <a:srgbClr val="DB6015"/>
              </a:buClr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Make sure employees know what the expectations are!</a:t>
            </a:r>
          </a:p>
        </p:txBody>
      </p:sp>
    </p:spTree>
    <p:extLst>
      <p:ext uri="{BB962C8B-B14F-4D97-AF65-F5344CB8AC3E}">
        <p14:creationId xmlns:p14="http://schemas.microsoft.com/office/powerpoint/2010/main" val="2761947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5ABAE-E861-D084-0C95-7B34AAA240DA}"/>
              </a:ext>
            </a:extLst>
          </p:cNvPr>
          <p:cNvSpPr/>
          <p:nvPr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47CA29-6DAE-7C20-39E9-EE3856D82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12" name="Terminator 2">
            <a:extLst>
              <a:ext uri="{FF2B5EF4-FFF2-40B4-BE49-F238E27FC236}">
                <a16:creationId xmlns:a16="http://schemas.microsoft.com/office/drawing/2014/main" id="{30A2475D-E768-84E8-B197-2A0FFF105AD8}"/>
              </a:ext>
            </a:extLst>
          </p:cNvPr>
          <p:cNvSpPr/>
          <p:nvPr/>
        </p:nvSpPr>
        <p:spPr>
          <a:xfrm rot="10800000">
            <a:off x="4580709" y="-58723"/>
            <a:ext cx="4671788" cy="528066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t="18" b="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CACAA23-EECB-0DD6-3F89-1607DDE0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F25282-2B45-3FB1-B248-9C3FF8FB80C0}"/>
              </a:ext>
            </a:extLst>
          </p:cNvPr>
          <p:cNvSpPr txBox="1"/>
          <p:nvPr/>
        </p:nvSpPr>
        <p:spPr>
          <a:xfrm>
            <a:off x="306575" y="725298"/>
            <a:ext cx="46247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pc="-150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Today’s Topics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2626A-3323-A1B6-370C-900388245AB2}"/>
              </a:ext>
            </a:extLst>
          </p:cNvPr>
          <p:cNvSpPr txBox="1"/>
          <p:nvPr/>
        </p:nvSpPr>
        <p:spPr>
          <a:xfrm>
            <a:off x="295949" y="1303292"/>
            <a:ext cx="4232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>
                  <a:outerShdw algn="tl">
                    <a:srgbClr val="000000">
                      <a:alpha val="0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The Risk-Based Approach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Solving for Slips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Housekeeping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Surface Irregularities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Behavioral Factors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rgbClr val="009AD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Valuable Resources</a:t>
            </a:r>
          </a:p>
        </p:txBody>
      </p:sp>
    </p:spTree>
    <p:extLst>
      <p:ext uri="{BB962C8B-B14F-4D97-AF65-F5344CB8AC3E}">
        <p14:creationId xmlns:p14="http://schemas.microsoft.com/office/powerpoint/2010/main" val="22227964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9A870D6-480B-CB90-6B11-B30742C5B1EF}"/>
              </a:ext>
            </a:extLst>
          </p:cNvPr>
          <p:cNvSpPr txBox="1">
            <a:spLocks/>
          </p:cNvSpPr>
          <p:nvPr/>
        </p:nvSpPr>
        <p:spPr>
          <a:xfrm>
            <a:off x="263758" y="361890"/>
            <a:ext cx="4155784" cy="6381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 Likely is Your Next Slip, Trip, Fall Incident?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3288AC1-2FEB-D8A0-8F38-D1A4EF1396A1}"/>
              </a:ext>
            </a:extLst>
          </p:cNvPr>
          <p:cNvSpPr txBox="1">
            <a:spLocks/>
          </p:cNvSpPr>
          <p:nvPr/>
        </p:nvSpPr>
        <p:spPr>
          <a:xfrm>
            <a:off x="263758" y="1271847"/>
            <a:ext cx="4659464" cy="259980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Take our quick  interactive assessment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buClr>
                <a:srgbClr val="DB6015"/>
              </a:buClr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Find your grade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buClr>
                <a:srgbClr val="DB6015"/>
              </a:buClr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Form will be available after webinar!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D295A-5735-EC22-D15D-381183AAD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388" y="883971"/>
            <a:ext cx="1948278" cy="2987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21340C-D432-991E-7C02-F72146B6D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969" y="425195"/>
            <a:ext cx="2228164" cy="29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170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BCE5C6F-D959-7F3F-2C37-A8CCBCB13AD6}"/>
              </a:ext>
            </a:extLst>
          </p:cNvPr>
          <p:cNvSpPr txBox="1">
            <a:spLocks/>
          </p:cNvSpPr>
          <p:nvPr/>
        </p:nvSpPr>
        <p:spPr>
          <a:xfrm>
            <a:off x="272636" y="361890"/>
            <a:ext cx="7705726" cy="6381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Risk Reduction Form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D30D2D8-C44E-45E1-659D-67D93D25A76F}"/>
              </a:ext>
            </a:extLst>
          </p:cNvPr>
          <p:cNvSpPr txBox="1">
            <a:spLocks/>
          </p:cNvSpPr>
          <p:nvPr/>
        </p:nvSpPr>
        <p:spPr>
          <a:xfrm>
            <a:off x="281514" y="854155"/>
            <a:ext cx="4050789" cy="32639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See the Slip, Trips and Falls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Risk Reduction Form</a:t>
            </a:r>
          </a:p>
          <a:p>
            <a:pPr marL="182880" lvl="1" indent="-182880">
              <a:lnSpc>
                <a:spcPct val="100000"/>
              </a:lnSpc>
              <a:spcBef>
                <a:spcPts val="0"/>
              </a:spcBef>
              <a:buClr>
                <a:srgbClr val="DB6015"/>
              </a:buClr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Helps identify hazards</a:t>
            </a:r>
          </a:p>
          <a:p>
            <a:pPr marL="182880" lvl="1" indent="-182880">
              <a:lnSpc>
                <a:spcPct val="100000"/>
              </a:lnSpc>
              <a:spcBef>
                <a:spcPts val="0"/>
              </a:spcBef>
              <a:buClr>
                <a:srgbClr val="DB6015"/>
              </a:buClr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Offers possible solutions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A8AE35-9F8D-3476-428E-1D2C32C8F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30" y="1000065"/>
            <a:ext cx="2051907" cy="2656713"/>
          </a:xfrm>
          <a:prstGeom prst="rect">
            <a:avLst/>
          </a:prstGeom>
          <a:effectLst>
            <a:outerShdw blurRad="114300" dist="101600" dir="2700000" sx="98000" sy="98000" algn="tl" rotWithShape="0">
              <a:prstClr val="black">
                <a:alpha val="3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0A8A06-55DA-55BB-4069-42A5DBA91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67" y="419885"/>
            <a:ext cx="2043139" cy="2656713"/>
          </a:xfrm>
          <a:prstGeom prst="rect">
            <a:avLst/>
          </a:prstGeom>
          <a:effectLst>
            <a:outerShdw blurRad="114300" dist="101600" dir="2700000" sx="98000" sy="98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57386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D89E629-8B1A-3C2B-C3D2-BE32F45455F0}"/>
              </a:ext>
            </a:extLst>
          </p:cNvPr>
          <p:cNvSpPr txBox="1">
            <a:spLocks/>
          </p:cNvSpPr>
          <p:nvPr/>
        </p:nvSpPr>
        <p:spPr>
          <a:xfrm>
            <a:off x="280192" y="370768"/>
            <a:ext cx="7591633" cy="6381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ICW Group</a:t>
            </a:r>
            <a:b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Policyholder Website!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5418564-34D7-28E6-CB5F-0AE1FC5A393B}"/>
              </a:ext>
            </a:extLst>
          </p:cNvPr>
          <p:cNvSpPr txBox="1">
            <a:spLocks/>
          </p:cNvSpPr>
          <p:nvPr/>
        </p:nvSpPr>
        <p:spPr>
          <a:xfrm>
            <a:off x="280193" y="1275718"/>
            <a:ext cx="5073858" cy="148523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icwgroup.com/safety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82880" lvl="1" indent="-182880">
              <a:lnSpc>
                <a:spcPct val="100000"/>
              </a:lnSpc>
              <a:spcBef>
                <a:spcPts val="0"/>
              </a:spcBef>
              <a:buClr>
                <a:srgbClr val="DB6015"/>
              </a:buClr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Safety and Risk Management area!</a:t>
            </a:r>
          </a:p>
          <a:p>
            <a:pPr marL="182880" lvl="1" indent="-182880">
              <a:lnSpc>
                <a:spcPct val="100000"/>
              </a:lnSpc>
              <a:spcBef>
                <a:spcPts val="0"/>
              </a:spcBef>
              <a:buClr>
                <a:srgbClr val="DB6015"/>
              </a:buClr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Safety Webinars</a:t>
            </a:r>
          </a:p>
          <a:p>
            <a:pPr marL="182880" lvl="1" indent="-182880">
              <a:lnSpc>
                <a:spcPct val="100000"/>
              </a:lnSpc>
              <a:spcBef>
                <a:spcPts val="0"/>
              </a:spcBef>
              <a:buClr>
                <a:srgbClr val="DB6015"/>
              </a:buClr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Slips, Trips and Falls materials</a:t>
            </a:r>
          </a:p>
          <a:p>
            <a:pPr marL="525780" lvl="2" indent="-182880">
              <a:lnSpc>
                <a:spcPct val="100000"/>
              </a:lnSpc>
              <a:spcBef>
                <a:spcPts val="0"/>
              </a:spcBef>
              <a:buClr>
                <a:srgbClr val="DB6015"/>
              </a:buClr>
            </a:pPr>
            <a:r>
              <a:rPr lang="en-US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4-part video series!</a:t>
            </a:r>
          </a:p>
          <a:p>
            <a:pPr marL="182880" lvl="1" indent="-182880">
              <a:lnSpc>
                <a:spcPct val="100000"/>
              </a:lnSpc>
              <a:spcBef>
                <a:spcPts val="0"/>
              </a:spcBef>
              <a:buClr>
                <a:srgbClr val="DB6015"/>
              </a:buClr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Register for Safety </a:t>
            </a:r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OnDemand </a:t>
            </a:r>
          </a:p>
          <a:p>
            <a:pPr marL="525780" lvl="2" indent="-182880">
              <a:lnSpc>
                <a:spcPct val="100000"/>
              </a:lnSpc>
              <a:spcBef>
                <a:spcPts val="0"/>
              </a:spcBef>
              <a:buClr>
                <a:srgbClr val="DB6015"/>
              </a:buClr>
            </a:pPr>
            <a:r>
              <a:rPr lang="en-US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FREE with your policy!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FD071-C9E1-A0AD-B349-9CEDC00AE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576" y="581988"/>
            <a:ext cx="1896156" cy="2455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4F6CD1-ABE8-1100-E9DA-373826A5B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64" y="196244"/>
            <a:ext cx="1743689" cy="26739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BD9BC1-1B66-7615-986C-CCAAA91DB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006" y="1609165"/>
            <a:ext cx="1988435" cy="252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647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83068C-DC9C-54E0-A715-7E708334961D}"/>
              </a:ext>
            </a:extLst>
          </p:cNvPr>
          <p:cNvSpPr txBox="1">
            <a:spLocks/>
          </p:cNvSpPr>
          <p:nvPr/>
        </p:nvSpPr>
        <p:spPr>
          <a:xfrm>
            <a:off x="418158" y="1327685"/>
            <a:ext cx="5722938" cy="64336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Questions?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D553225F-AE5E-3338-A526-6BEF8D96A5C6}"/>
              </a:ext>
            </a:extLst>
          </p:cNvPr>
          <p:cNvSpPr txBox="1">
            <a:spLocks/>
          </p:cNvSpPr>
          <p:nvPr/>
        </p:nvSpPr>
        <p:spPr>
          <a:xfrm>
            <a:off x="494005" y="2198989"/>
            <a:ext cx="5826897" cy="74552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effectLst>
                  <a:outerShdw blurRad="7828" dist="2563" sx="1000" sy="1000" algn="tl">
                    <a:srgbClr val="000000"/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riskmanagement@icwgroup.com </a:t>
            </a:r>
          </a:p>
        </p:txBody>
      </p:sp>
    </p:spTree>
    <p:extLst>
      <p:ext uri="{BB962C8B-B14F-4D97-AF65-F5344CB8AC3E}">
        <p14:creationId xmlns:p14="http://schemas.microsoft.com/office/powerpoint/2010/main" val="15182635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83068C-DC9C-54E0-A715-7E708334961D}"/>
              </a:ext>
            </a:extLst>
          </p:cNvPr>
          <p:cNvSpPr txBox="1">
            <a:spLocks/>
          </p:cNvSpPr>
          <p:nvPr/>
        </p:nvSpPr>
        <p:spPr>
          <a:xfrm>
            <a:off x="418158" y="1327685"/>
            <a:ext cx="5722938" cy="64336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Thank You!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D553225F-AE5E-3338-A526-6BEF8D96A5C6}"/>
              </a:ext>
            </a:extLst>
          </p:cNvPr>
          <p:cNvSpPr txBox="1">
            <a:spLocks/>
          </p:cNvSpPr>
          <p:nvPr/>
        </p:nvSpPr>
        <p:spPr>
          <a:xfrm>
            <a:off x="494005" y="2198989"/>
            <a:ext cx="5826897" cy="74552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effectLst>
                  <a:outerShdw sx="1000" sy="1000" algn="tl">
                    <a:srgbClr val="000000"/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icwgroup.com/safety </a:t>
            </a:r>
          </a:p>
        </p:txBody>
      </p:sp>
    </p:spTree>
    <p:extLst>
      <p:ext uri="{BB962C8B-B14F-4D97-AF65-F5344CB8AC3E}">
        <p14:creationId xmlns:p14="http://schemas.microsoft.com/office/powerpoint/2010/main" val="181450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5473E2E-E8EC-4D7F-E854-159231DDAE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0229171"/>
              </p:ext>
            </p:extLst>
          </p:nvPr>
        </p:nvGraphicFramePr>
        <p:xfrm>
          <a:off x="1358512" y="1207362"/>
          <a:ext cx="6060624" cy="302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CD081EB-49ED-5DA7-FA5F-C395C7C0BE35}"/>
              </a:ext>
            </a:extLst>
          </p:cNvPr>
          <p:cNvSpPr txBox="1"/>
          <p:nvPr/>
        </p:nvSpPr>
        <p:spPr>
          <a:xfrm>
            <a:off x="5582417" y="2782589"/>
            <a:ext cx="220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>
                <a:solidFill>
                  <a:srgbClr val="DB601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$278M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C7D27-4DD9-BC8F-1537-2343DD7B9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95383">
            <a:off x="6344811" y="2209469"/>
            <a:ext cx="807614" cy="7245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9AF119-CE97-E029-A261-88169537FE78}"/>
              </a:ext>
            </a:extLst>
          </p:cNvPr>
          <p:cNvSpPr txBox="1"/>
          <p:nvPr/>
        </p:nvSpPr>
        <p:spPr>
          <a:xfrm>
            <a:off x="6098958" y="3281787"/>
            <a:ext cx="169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5-year cost of slips, trips &amp; falls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9B3CB31-BAFE-4E4C-800B-5B140589D798}"/>
              </a:ext>
            </a:extLst>
          </p:cNvPr>
          <p:cNvSpPr txBox="1">
            <a:spLocks/>
          </p:cNvSpPr>
          <p:nvPr/>
        </p:nvSpPr>
        <p:spPr>
          <a:xfrm>
            <a:off x="418509" y="269739"/>
            <a:ext cx="7705725" cy="3199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426B"/>
                </a:solidFill>
                <a:effectLst>
                  <a:outerShdw dist="38100" sx="1000" sy="1000" algn="tl">
                    <a:srgbClr val="000000"/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r>
              <a:rPr lang="en-US" sz="2400" b="1" baseline="30000" dirty="0">
                <a:solidFill>
                  <a:srgbClr val="00426B"/>
                </a:solidFill>
                <a:effectLst>
                  <a:outerShdw dist="38100" sx="1000" sy="1000" algn="tl">
                    <a:srgbClr val="000000"/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nd</a:t>
            </a:r>
            <a:r>
              <a:rPr lang="en-US" sz="2400" b="1" dirty="0">
                <a:solidFill>
                  <a:srgbClr val="00426B"/>
                </a:solidFill>
                <a:effectLst>
                  <a:outerShdw dist="38100" sx="1000" sy="1000" algn="tl">
                    <a:srgbClr val="000000"/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Most Costly</a:t>
            </a:r>
            <a:endParaRPr lang="en-US" sz="240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018E5C7-FD6F-6327-8E79-99A5FCBE130D}"/>
              </a:ext>
            </a:extLst>
          </p:cNvPr>
          <p:cNvSpPr txBox="1">
            <a:spLocks/>
          </p:cNvSpPr>
          <p:nvPr/>
        </p:nvSpPr>
        <p:spPr>
          <a:xfrm>
            <a:off x="418508" y="617283"/>
            <a:ext cx="7705725" cy="3199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ICW Group Customers - 5 Year Loss by Risk Exposure</a:t>
            </a:r>
          </a:p>
          <a:p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C8C768-2808-C96A-8504-264A8CEF5A74}"/>
              </a:ext>
            </a:extLst>
          </p:cNvPr>
          <p:cNvSpPr/>
          <p:nvPr/>
        </p:nvSpPr>
        <p:spPr>
          <a:xfrm>
            <a:off x="11075" y="4919491"/>
            <a:ext cx="18053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7183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6F0DED0D-6D87-72BC-47F2-DF8489060C0F}"/>
              </a:ext>
            </a:extLst>
          </p:cNvPr>
          <p:cNvSpPr txBox="1">
            <a:spLocks/>
          </p:cNvSpPr>
          <p:nvPr/>
        </p:nvSpPr>
        <p:spPr>
          <a:xfrm>
            <a:off x="319293" y="803809"/>
            <a:ext cx="7311519" cy="47031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ICW Group Policyholders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9E3A92-9C51-0137-6F4F-0BC00A5FB048}"/>
              </a:ext>
            </a:extLst>
          </p:cNvPr>
          <p:cNvSpPr txBox="1"/>
          <p:nvPr/>
        </p:nvSpPr>
        <p:spPr>
          <a:xfrm>
            <a:off x="5338083" y="1790892"/>
            <a:ext cx="2933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pc="-150" dirty="0">
                <a:solidFill>
                  <a:srgbClr val="DB6015"/>
                </a:solidFill>
                <a:latin typeface="Bebas Neue Bold" panose="020B0606020202050201" charset="0"/>
                <a:ea typeface="Roboto Condensed Bold" panose="02000000000000000000" pitchFamily="2" charset="0"/>
              </a:rPr>
              <a:t>14</a:t>
            </a:r>
            <a:endParaRPr lang="en-US" sz="8800" spc="-150" dirty="0">
              <a:solidFill>
                <a:srgbClr val="DB6015"/>
              </a:solidFill>
              <a:latin typeface="Bebas Neue Bold" panose="020B0606020202050201" charset="0"/>
              <a:ea typeface="Roboto Condensed Bold" panose="02000000000000000000" pitchFamily="2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91B0C65A-B66F-1EED-BF13-90EE918FE6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58521" y="1593873"/>
            <a:ext cx="1943756" cy="1955754"/>
            <a:chOff x="2475" y="2136"/>
            <a:chExt cx="810" cy="815"/>
          </a:xfrm>
          <a:solidFill>
            <a:srgbClr val="0098DB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9CA57C7-42C0-F884-F844-260B77C4C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2595"/>
              <a:ext cx="698" cy="356"/>
            </a:xfrm>
            <a:custGeom>
              <a:avLst/>
              <a:gdLst>
                <a:gd name="T0" fmla="*/ 13144 w 13962"/>
                <a:gd name="T1" fmla="*/ 2932 h 7124"/>
                <a:gd name="T2" fmla="*/ 12221 w 13962"/>
                <a:gd name="T3" fmla="*/ 3840 h 7124"/>
                <a:gd name="T4" fmla="*/ 10680 w 13962"/>
                <a:gd name="T5" fmla="*/ 5418 h 7124"/>
                <a:gd name="T6" fmla="*/ 10065 w 13962"/>
                <a:gd name="T7" fmla="*/ 5989 h 7124"/>
                <a:gd name="T8" fmla="*/ 9319 w 13962"/>
                <a:gd name="T9" fmla="*/ 6193 h 7124"/>
                <a:gd name="T10" fmla="*/ 8656 w 13962"/>
                <a:gd name="T11" fmla="*/ 5903 h 7124"/>
                <a:gd name="T12" fmla="*/ 8283 w 13962"/>
                <a:gd name="T13" fmla="*/ 5282 h 7124"/>
                <a:gd name="T14" fmla="*/ 8408 w 13962"/>
                <a:gd name="T15" fmla="*/ 4497 h 7124"/>
                <a:gd name="T16" fmla="*/ 11806 w 13962"/>
                <a:gd name="T17" fmla="*/ 1023 h 7124"/>
                <a:gd name="T18" fmla="*/ 11944 w 13962"/>
                <a:gd name="T19" fmla="*/ 850 h 7124"/>
                <a:gd name="T20" fmla="*/ 11610 w 13962"/>
                <a:gd name="T21" fmla="*/ 565 h 7124"/>
                <a:gd name="T22" fmla="*/ 11121 w 13962"/>
                <a:gd name="T23" fmla="*/ 313 h 7124"/>
                <a:gd name="T24" fmla="*/ 10661 w 13962"/>
                <a:gd name="T25" fmla="*/ 131 h 7124"/>
                <a:gd name="T26" fmla="*/ 10140 w 13962"/>
                <a:gd name="T27" fmla="*/ 21 h 7124"/>
                <a:gd name="T28" fmla="*/ 9715 w 13962"/>
                <a:gd name="T29" fmla="*/ 263 h 7124"/>
                <a:gd name="T30" fmla="*/ 9284 w 13962"/>
                <a:gd name="T31" fmla="*/ 1147 h 7124"/>
                <a:gd name="T32" fmla="*/ 8673 w 13962"/>
                <a:gd name="T33" fmla="*/ 2188 h 7124"/>
                <a:gd name="T34" fmla="*/ 8064 w 13962"/>
                <a:gd name="T35" fmla="*/ 3111 h 7124"/>
                <a:gd name="T36" fmla="*/ 7636 w 13962"/>
                <a:gd name="T37" fmla="*/ 3640 h 7124"/>
                <a:gd name="T38" fmla="*/ 7703 w 13962"/>
                <a:gd name="T39" fmla="*/ 1675 h 7124"/>
                <a:gd name="T40" fmla="*/ 7843 w 13962"/>
                <a:gd name="T41" fmla="*/ 1532 h 7124"/>
                <a:gd name="T42" fmla="*/ 7946 w 13962"/>
                <a:gd name="T43" fmla="*/ 1354 h 7124"/>
                <a:gd name="T44" fmla="*/ 8012 w 13962"/>
                <a:gd name="T45" fmla="*/ 1108 h 7124"/>
                <a:gd name="T46" fmla="*/ 7326 w 13962"/>
                <a:gd name="T47" fmla="*/ 1142 h 7124"/>
                <a:gd name="T48" fmla="*/ 6925 w 13962"/>
                <a:gd name="T49" fmla="*/ 1205 h 7124"/>
                <a:gd name="T50" fmla="*/ 6635 w 13962"/>
                <a:gd name="T51" fmla="*/ 1139 h 7124"/>
                <a:gd name="T52" fmla="*/ 5946 w 13962"/>
                <a:gd name="T53" fmla="*/ 1021 h 7124"/>
                <a:gd name="T54" fmla="*/ 6003 w 13962"/>
                <a:gd name="T55" fmla="*/ 1272 h 7124"/>
                <a:gd name="T56" fmla="*/ 6094 w 13962"/>
                <a:gd name="T57" fmla="*/ 1469 h 7124"/>
                <a:gd name="T58" fmla="*/ 6220 w 13962"/>
                <a:gd name="T59" fmla="*/ 1625 h 7124"/>
                <a:gd name="T60" fmla="*/ 6382 w 13962"/>
                <a:gd name="T61" fmla="*/ 1753 h 7124"/>
                <a:gd name="T62" fmla="*/ 6324 w 13962"/>
                <a:gd name="T63" fmla="*/ 3610 h 7124"/>
                <a:gd name="T64" fmla="*/ 5969 w 13962"/>
                <a:gd name="T65" fmla="*/ 3173 h 7124"/>
                <a:gd name="T66" fmla="*/ 5491 w 13962"/>
                <a:gd name="T67" fmla="*/ 2463 h 7124"/>
                <a:gd name="T68" fmla="*/ 4847 w 13962"/>
                <a:gd name="T69" fmla="*/ 1423 h 7124"/>
                <a:gd name="T70" fmla="*/ 4559 w 13962"/>
                <a:gd name="T71" fmla="*/ 905 h 7124"/>
                <a:gd name="T72" fmla="*/ 4343 w 13962"/>
                <a:gd name="T73" fmla="*/ 411 h 7124"/>
                <a:gd name="T74" fmla="*/ 4164 w 13962"/>
                <a:gd name="T75" fmla="*/ 45 h 7124"/>
                <a:gd name="T76" fmla="*/ 3265 w 13962"/>
                <a:gd name="T77" fmla="*/ 149 h 7124"/>
                <a:gd name="T78" fmla="*/ 2135 w 13962"/>
                <a:gd name="T79" fmla="*/ 682 h 7124"/>
                <a:gd name="T80" fmla="*/ 1179 w 13962"/>
                <a:gd name="T81" fmla="*/ 1517 h 7124"/>
                <a:gd name="T82" fmla="*/ 473 w 13962"/>
                <a:gd name="T83" fmla="*/ 2558 h 7124"/>
                <a:gd name="T84" fmla="*/ 74 w 13962"/>
                <a:gd name="T85" fmla="*/ 3823 h 7124"/>
                <a:gd name="T86" fmla="*/ 77 w 13962"/>
                <a:gd name="T87" fmla="*/ 5369 h 7124"/>
                <a:gd name="T88" fmla="*/ 647 w 13962"/>
                <a:gd name="T89" fmla="*/ 6342 h 7124"/>
                <a:gd name="T90" fmla="*/ 1689 w 13962"/>
                <a:gd name="T91" fmla="*/ 6868 h 7124"/>
                <a:gd name="T92" fmla="*/ 3108 w 13962"/>
                <a:gd name="T93" fmla="*/ 7077 h 7124"/>
                <a:gd name="T94" fmla="*/ 5418 w 13962"/>
                <a:gd name="T95" fmla="*/ 7116 h 7124"/>
                <a:gd name="T96" fmla="*/ 9077 w 13962"/>
                <a:gd name="T97" fmla="*/ 7118 h 7124"/>
                <a:gd name="T98" fmla="*/ 10713 w 13962"/>
                <a:gd name="T99" fmla="*/ 7088 h 7124"/>
                <a:gd name="T100" fmla="*/ 11621 w 13962"/>
                <a:gd name="T101" fmla="*/ 7022 h 7124"/>
                <a:gd name="T102" fmla="*/ 12304 w 13962"/>
                <a:gd name="T103" fmla="*/ 6886 h 7124"/>
                <a:gd name="T104" fmla="*/ 12902 w 13962"/>
                <a:gd name="T105" fmla="*/ 6652 h 7124"/>
                <a:gd name="T106" fmla="*/ 13385 w 13962"/>
                <a:gd name="T107" fmla="*/ 6301 h 7124"/>
                <a:gd name="T108" fmla="*/ 13727 w 13962"/>
                <a:gd name="T109" fmla="*/ 5813 h 7124"/>
                <a:gd name="T110" fmla="*/ 13908 w 13962"/>
                <a:gd name="T111" fmla="*/ 5186 h 7124"/>
                <a:gd name="T112" fmla="*/ 13962 w 13962"/>
                <a:gd name="T113" fmla="*/ 4444 h 7124"/>
                <a:gd name="T114" fmla="*/ 13896 w 13962"/>
                <a:gd name="T115" fmla="*/ 3684 h 7124"/>
                <a:gd name="T116" fmla="*/ 13718 w 13962"/>
                <a:gd name="T117" fmla="*/ 3008 h 7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62" h="7124">
                  <a:moveTo>
                    <a:pt x="13526" y="2634"/>
                  </a:moveTo>
                  <a:lnTo>
                    <a:pt x="13488" y="2653"/>
                  </a:lnTo>
                  <a:lnTo>
                    <a:pt x="13439" y="2684"/>
                  </a:lnTo>
                  <a:lnTo>
                    <a:pt x="13379" y="2729"/>
                  </a:lnTo>
                  <a:lnTo>
                    <a:pt x="13310" y="2785"/>
                  </a:lnTo>
                  <a:lnTo>
                    <a:pt x="13230" y="2853"/>
                  </a:lnTo>
                  <a:lnTo>
                    <a:pt x="13144" y="2932"/>
                  </a:lnTo>
                  <a:lnTo>
                    <a:pt x="13048" y="3020"/>
                  </a:lnTo>
                  <a:lnTo>
                    <a:pt x="12946" y="3118"/>
                  </a:lnTo>
                  <a:lnTo>
                    <a:pt x="12837" y="3223"/>
                  </a:lnTo>
                  <a:lnTo>
                    <a:pt x="12722" y="3335"/>
                  </a:lnTo>
                  <a:lnTo>
                    <a:pt x="12603" y="3454"/>
                  </a:lnTo>
                  <a:lnTo>
                    <a:pt x="12479" y="3578"/>
                  </a:lnTo>
                  <a:lnTo>
                    <a:pt x="12221" y="3840"/>
                  </a:lnTo>
                  <a:lnTo>
                    <a:pt x="11954" y="4113"/>
                  </a:lnTo>
                  <a:lnTo>
                    <a:pt x="11684" y="4391"/>
                  </a:lnTo>
                  <a:lnTo>
                    <a:pt x="11415" y="4667"/>
                  </a:lnTo>
                  <a:lnTo>
                    <a:pt x="11155" y="4935"/>
                  </a:lnTo>
                  <a:lnTo>
                    <a:pt x="10909" y="5187"/>
                  </a:lnTo>
                  <a:lnTo>
                    <a:pt x="10792" y="5306"/>
                  </a:lnTo>
                  <a:lnTo>
                    <a:pt x="10680" y="5418"/>
                  </a:lnTo>
                  <a:lnTo>
                    <a:pt x="10576" y="5523"/>
                  </a:lnTo>
                  <a:lnTo>
                    <a:pt x="10477" y="5619"/>
                  </a:lnTo>
                  <a:lnTo>
                    <a:pt x="10386" y="5708"/>
                  </a:lnTo>
                  <a:lnTo>
                    <a:pt x="10304" y="5786"/>
                  </a:lnTo>
                  <a:lnTo>
                    <a:pt x="10230" y="5855"/>
                  </a:lnTo>
                  <a:lnTo>
                    <a:pt x="10166" y="5911"/>
                  </a:lnTo>
                  <a:lnTo>
                    <a:pt x="10065" y="5989"/>
                  </a:lnTo>
                  <a:lnTo>
                    <a:pt x="9961" y="6055"/>
                  </a:lnTo>
                  <a:lnTo>
                    <a:pt x="9855" y="6107"/>
                  </a:lnTo>
                  <a:lnTo>
                    <a:pt x="9748" y="6148"/>
                  </a:lnTo>
                  <a:lnTo>
                    <a:pt x="9640" y="6176"/>
                  </a:lnTo>
                  <a:lnTo>
                    <a:pt x="9533" y="6192"/>
                  </a:lnTo>
                  <a:lnTo>
                    <a:pt x="9425" y="6198"/>
                  </a:lnTo>
                  <a:lnTo>
                    <a:pt x="9319" y="6193"/>
                  </a:lnTo>
                  <a:lnTo>
                    <a:pt x="9215" y="6178"/>
                  </a:lnTo>
                  <a:lnTo>
                    <a:pt x="9113" y="6153"/>
                  </a:lnTo>
                  <a:lnTo>
                    <a:pt x="9013" y="6120"/>
                  </a:lnTo>
                  <a:lnTo>
                    <a:pt x="8917" y="6077"/>
                  </a:lnTo>
                  <a:lnTo>
                    <a:pt x="8825" y="6026"/>
                  </a:lnTo>
                  <a:lnTo>
                    <a:pt x="8738" y="5968"/>
                  </a:lnTo>
                  <a:lnTo>
                    <a:pt x="8656" y="5903"/>
                  </a:lnTo>
                  <a:lnTo>
                    <a:pt x="8581" y="5830"/>
                  </a:lnTo>
                  <a:lnTo>
                    <a:pt x="8512" y="5752"/>
                  </a:lnTo>
                  <a:lnTo>
                    <a:pt x="8449" y="5667"/>
                  </a:lnTo>
                  <a:lnTo>
                    <a:pt x="8394" y="5578"/>
                  </a:lnTo>
                  <a:lnTo>
                    <a:pt x="8349" y="5483"/>
                  </a:lnTo>
                  <a:lnTo>
                    <a:pt x="8311" y="5385"/>
                  </a:lnTo>
                  <a:lnTo>
                    <a:pt x="8283" y="5282"/>
                  </a:lnTo>
                  <a:lnTo>
                    <a:pt x="8266" y="5176"/>
                  </a:lnTo>
                  <a:lnTo>
                    <a:pt x="8259" y="5067"/>
                  </a:lnTo>
                  <a:lnTo>
                    <a:pt x="8264" y="4956"/>
                  </a:lnTo>
                  <a:lnTo>
                    <a:pt x="8280" y="4843"/>
                  </a:lnTo>
                  <a:lnTo>
                    <a:pt x="8310" y="4729"/>
                  </a:lnTo>
                  <a:lnTo>
                    <a:pt x="8352" y="4613"/>
                  </a:lnTo>
                  <a:lnTo>
                    <a:pt x="8408" y="4497"/>
                  </a:lnTo>
                  <a:lnTo>
                    <a:pt x="8478" y="4381"/>
                  </a:lnTo>
                  <a:lnTo>
                    <a:pt x="8564" y="4265"/>
                  </a:lnTo>
                  <a:lnTo>
                    <a:pt x="8664" y="4150"/>
                  </a:lnTo>
                  <a:lnTo>
                    <a:pt x="11703" y="1125"/>
                  </a:lnTo>
                  <a:lnTo>
                    <a:pt x="11735" y="1094"/>
                  </a:lnTo>
                  <a:lnTo>
                    <a:pt x="11771" y="1058"/>
                  </a:lnTo>
                  <a:lnTo>
                    <a:pt x="11806" y="1023"/>
                  </a:lnTo>
                  <a:lnTo>
                    <a:pt x="11833" y="993"/>
                  </a:lnTo>
                  <a:lnTo>
                    <a:pt x="11884" y="932"/>
                  </a:lnTo>
                  <a:lnTo>
                    <a:pt x="11914" y="897"/>
                  </a:lnTo>
                  <a:lnTo>
                    <a:pt x="11929" y="880"/>
                  </a:lnTo>
                  <a:lnTo>
                    <a:pt x="11936" y="872"/>
                  </a:lnTo>
                  <a:lnTo>
                    <a:pt x="11939" y="865"/>
                  </a:lnTo>
                  <a:lnTo>
                    <a:pt x="11944" y="850"/>
                  </a:lnTo>
                  <a:lnTo>
                    <a:pt x="11948" y="836"/>
                  </a:lnTo>
                  <a:lnTo>
                    <a:pt x="11956" y="818"/>
                  </a:lnTo>
                  <a:lnTo>
                    <a:pt x="11966" y="793"/>
                  </a:lnTo>
                  <a:lnTo>
                    <a:pt x="11980" y="762"/>
                  </a:lnTo>
                  <a:lnTo>
                    <a:pt x="11855" y="697"/>
                  </a:lnTo>
                  <a:lnTo>
                    <a:pt x="11732" y="632"/>
                  </a:lnTo>
                  <a:lnTo>
                    <a:pt x="11610" y="565"/>
                  </a:lnTo>
                  <a:lnTo>
                    <a:pt x="11488" y="500"/>
                  </a:lnTo>
                  <a:lnTo>
                    <a:pt x="11427" y="467"/>
                  </a:lnTo>
                  <a:lnTo>
                    <a:pt x="11367" y="435"/>
                  </a:lnTo>
                  <a:lnTo>
                    <a:pt x="11306" y="403"/>
                  </a:lnTo>
                  <a:lnTo>
                    <a:pt x="11244" y="373"/>
                  </a:lnTo>
                  <a:lnTo>
                    <a:pt x="11183" y="342"/>
                  </a:lnTo>
                  <a:lnTo>
                    <a:pt x="11121" y="313"/>
                  </a:lnTo>
                  <a:lnTo>
                    <a:pt x="11057" y="283"/>
                  </a:lnTo>
                  <a:lnTo>
                    <a:pt x="10993" y="256"/>
                  </a:lnTo>
                  <a:lnTo>
                    <a:pt x="10929" y="228"/>
                  </a:lnTo>
                  <a:lnTo>
                    <a:pt x="10864" y="203"/>
                  </a:lnTo>
                  <a:lnTo>
                    <a:pt x="10798" y="177"/>
                  </a:lnTo>
                  <a:lnTo>
                    <a:pt x="10729" y="154"/>
                  </a:lnTo>
                  <a:lnTo>
                    <a:pt x="10661" y="131"/>
                  </a:lnTo>
                  <a:lnTo>
                    <a:pt x="10591" y="111"/>
                  </a:lnTo>
                  <a:lnTo>
                    <a:pt x="10520" y="92"/>
                  </a:lnTo>
                  <a:lnTo>
                    <a:pt x="10447" y="74"/>
                  </a:lnTo>
                  <a:lnTo>
                    <a:pt x="10373" y="58"/>
                  </a:lnTo>
                  <a:lnTo>
                    <a:pt x="10296" y="44"/>
                  </a:lnTo>
                  <a:lnTo>
                    <a:pt x="10219" y="31"/>
                  </a:lnTo>
                  <a:lnTo>
                    <a:pt x="10140" y="21"/>
                  </a:lnTo>
                  <a:lnTo>
                    <a:pt x="10058" y="13"/>
                  </a:lnTo>
                  <a:lnTo>
                    <a:pt x="9974" y="7"/>
                  </a:lnTo>
                  <a:lnTo>
                    <a:pt x="9888" y="3"/>
                  </a:lnTo>
                  <a:lnTo>
                    <a:pt x="9800" y="1"/>
                  </a:lnTo>
                  <a:lnTo>
                    <a:pt x="9780" y="78"/>
                  </a:lnTo>
                  <a:lnTo>
                    <a:pt x="9751" y="166"/>
                  </a:lnTo>
                  <a:lnTo>
                    <a:pt x="9715" y="263"/>
                  </a:lnTo>
                  <a:lnTo>
                    <a:pt x="9671" y="370"/>
                  </a:lnTo>
                  <a:lnTo>
                    <a:pt x="9620" y="484"/>
                  </a:lnTo>
                  <a:lnTo>
                    <a:pt x="9564" y="605"/>
                  </a:lnTo>
                  <a:lnTo>
                    <a:pt x="9501" y="732"/>
                  </a:lnTo>
                  <a:lnTo>
                    <a:pt x="9433" y="866"/>
                  </a:lnTo>
                  <a:lnTo>
                    <a:pt x="9360" y="1004"/>
                  </a:lnTo>
                  <a:lnTo>
                    <a:pt x="9284" y="1147"/>
                  </a:lnTo>
                  <a:lnTo>
                    <a:pt x="9203" y="1292"/>
                  </a:lnTo>
                  <a:lnTo>
                    <a:pt x="9120" y="1440"/>
                  </a:lnTo>
                  <a:lnTo>
                    <a:pt x="9033" y="1589"/>
                  </a:lnTo>
                  <a:lnTo>
                    <a:pt x="8945" y="1740"/>
                  </a:lnTo>
                  <a:lnTo>
                    <a:pt x="8855" y="1891"/>
                  </a:lnTo>
                  <a:lnTo>
                    <a:pt x="8764" y="2039"/>
                  </a:lnTo>
                  <a:lnTo>
                    <a:pt x="8673" y="2188"/>
                  </a:lnTo>
                  <a:lnTo>
                    <a:pt x="8582" y="2333"/>
                  </a:lnTo>
                  <a:lnTo>
                    <a:pt x="8491" y="2475"/>
                  </a:lnTo>
                  <a:lnTo>
                    <a:pt x="8402" y="2614"/>
                  </a:lnTo>
                  <a:lnTo>
                    <a:pt x="8313" y="2747"/>
                  </a:lnTo>
                  <a:lnTo>
                    <a:pt x="8227" y="2875"/>
                  </a:lnTo>
                  <a:lnTo>
                    <a:pt x="8144" y="2997"/>
                  </a:lnTo>
                  <a:lnTo>
                    <a:pt x="8064" y="3111"/>
                  </a:lnTo>
                  <a:lnTo>
                    <a:pt x="7988" y="3217"/>
                  </a:lnTo>
                  <a:lnTo>
                    <a:pt x="7916" y="3314"/>
                  </a:lnTo>
                  <a:lnTo>
                    <a:pt x="7848" y="3403"/>
                  </a:lnTo>
                  <a:lnTo>
                    <a:pt x="7786" y="3479"/>
                  </a:lnTo>
                  <a:lnTo>
                    <a:pt x="7729" y="3545"/>
                  </a:lnTo>
                  <a:lnTo>
                    <a:pt x="7679" y="3599"/>
                  </a:lnTo>
                  <a:lnTo>
                    <a:pt x="7636" y="3640"/>
                  </a:lnTo>
                  <a:lnTo>
                    <a:pt x="7601" y="3667"/>
                  </a:lnTo>
                  <a:lnTo>
                    <a:pt x="7475" y="1852"/>
                  </a:lnTo>
                  <a:lnTo>
                    <a:pt x="7530" y="1810"/>
                  </a:lnTo>
                  <a:lnTo>
                    <a:pt x="7582" y="1770"/>
                  </a:lnTo>
                  <a:lnTo>
                    <a:pt x="7632" y="1732"/>
                  </a:lnTo>
                  <a:lnTo>
                    <a:pt x="7680" y="1694"/>
                  </a:lnTo>
                  <a:lnTo>
                    <a:pt x="7703" y="1675"/>
                  </a:lnTo>
                  <a:lnTo>
                    <a:pt x="7725" y="1655"/>
                  </a:lnTo>
                  <a:lnTo>
                    <a:pt x="7747" y="1636"/>
                  </a:lnTo>
                  <a:lnTo>
                    <a:pt x="7767" y="1617"/>
                  </a:lnTo>
                  <a:lnTo>
                    <a:pt x="7787" y="1596"/>
                  </a:lnTo>
                  <a:lnTo>
                    <a:pt x="7807" y="1576"/>
                  </a:lnTo>
                  <a:lnTo>
                    <a:pt x="7825" y="1554"/>
                  </a:lnTo>
                  <a:lnTo>
                    <a:pt x="7843" y="1532"/>
                  </a:lnTo>
                  <a:lnTo>
                    <a:pt x="7860" y="1510"/>
                  </a:lnTo>
                  <a:lnTo>
                    <a:pt x="7876" y="1486"/>
                  </a:lnTo>
                  <a:lnTo>
                    <a:pt x="7892" y="1462"/>
                  </a:lnTo>
                  <a:lnTo>
                    <a:pt x="7906" y="1437"/>
                  </a:lnTo>
                  <a:lnTo>
                    <a:pt x="7921" y="1411"/>
                  </a:lnTo>
                  <a:lnTo>
                    <a:pt x="7934" y="1382"/>
                  </a:lnTo>
                  <a:lnTo>
                    <a:pt x="7946" y="1354"/>
                  </a:lnTo>
                  <a:lnTo>
                    <a:pt x="7958" y="1323"/>
                  </a:lnTo>
                  <a:lnTo>
                    <a:pt x="7970" y="1292"/>
                  </a:lnTo>
                  <a:lnTo>
                    <a:pt x="7980" y="1259"/>
                  </a:lnTo>
                  <a:lnTo>
                    <a:pt x="7989" y="1223"/>
                  </a:lnTo>
                  <a:lnTo>
                    <a:pt x="7998" y="1188"/>
                  </a:lnTo>
                  <a:lnTo>
                    <a:pt x="8005" y="1149"/>
                  </a:lnTo>
                  <a:lnTo>
                    <a:pt x="8012" y="1108"/>
                  </a:lnTo>
                  <a:lnTo>
                    <a:pt x="8020" y="1067"/>
                  </a:lnTo>
                  <a:lnTo>
                    <a:pt x="8025" y="1022"/>
                  </a:lnTo>
                  <a:lnTo>
                    <a:pt x="7871" y="1046"/>
                  </a:lnTo>
                  <a:lnTo>
                    <a:pt x="7734" y="1070"/>
                  </a:lnTo>
                  <a:lnTo>
                    <a:pt x="7612" y="1090"/>
                  </a:lnTo>
                  <a:lnTo>
                    <a:pt x="7504" y="1109"/>
                  </a:lnTo>
                  <a:lnTo>
                    <a:pt x="7326" y="1142"/>
                  </a:lnTo>
                  <a:lnTo>
                    <a:pt x="7191" y="1167"/>
                  </a:lnTo>
                  <a:lnTo>
                    <a:pt x="7094" y="1187"/>
                  </a:lnTo>
                  <a:lnTo>
                    <a:pt x="7021" y="1199"/>
                  </a:lnTo>
                  <a:lnTo>
                    <a:pt x="6993" y="1203"/>
                  </a:lnTo>
                  <a:lnTo>
                    <a:pt x="6968" y="1205"/>
                  </a:lnTo>
                  <a:lnTo>
                    <a:pt x="6946" y="1206"/>
                  </a:lnTo>
                  <a:lnTo>
                    <a:pt x="6925" y="1205"/>
                  </a:lnTo>
                  <a:lnTo>
                    <a:pt x="6905" y="1203"/>
                  </a:lnTo>
                  <a:lnTo>
                    <a:pt x="6885" y="1200"/>
                  </a:lnTo>
                  <a:lnTo>
                    <a:pt x="6862" y="1195"/>
                  </a:lnTo>
                  <a:lnTo>
                    <a:pt x="6837" y="1189"/>
                  </a:lnTo>
                  <a:lnTo>
                    <a:pt x="6775" y="1172"/>
                  </a:lnTo>
                  <a:lnTo>
                    <a:pt x="6689" y="1151"/>
                  </a:lnTo>
                  <a:lnTo>
                    <a:pt x="6635" y="1139"/>
                  </a:lnTo>
                  <a:lnTo>
                    <a:pt x="6572" y="1126"/>
                  </a:lnTo>
                  <a:lnTo>
                    <a:pt x="6499" y="1110"/>
                  </a:lnTo>
                  <a:lnTo>
                    <a:pt x="6414" y="1095"/>
                  </a:lnTo>
                  <a:lnTo>
                    <a:pt x="6318" y="1078"/>
                  </a:lnTo>
                  <a:lnTo>
                    <a:pt x="6208" y="1059"/>
                  </a:lnTo>
                  <a:lnTo>
                    <a:pt x="6085" y="1041"/>
                  </a:lnTo>
                  <a:lnTo>
                    <a:pt x="5946" y="1021"/>
                  </a:lnTo>
                  <a:lnTo>
                    <a:pt x="5953" y="1060"/>
                  </a:lnTo>
                  <a:lnTo>
                    <a:pt x="5960" y="1099"/>
                  </a:lnTo>
                  <a:lnTo>
                    <a:pt x="5967" y="1136"/>
                  </a:lnTo>
                  <a:lnTo>
                    <a:pt x="5975" y="1171"/>
                  </a:lnTo>
                  <a:lnTo>
                    <a:pt x="5984" y="1206"/>
                  </a:lnTo>
                  <a:lnTo>
                    <a:pt x="5993" y="1240"/>
                  </a:lnTo>
                  <a:lnTo>
                    <a:pt x="6003" y="1272"/>
                  </a:lnTo>
                  <a:lnTo>
                    <a:pt x="6015" y="1303"/>
                  </a:lnTo>
                  <a:lnTo>
                    <a:pt x="6026" y="1333"/>
                  </a:lnTo>
                  <a:lnTo>
                    <a:pt x="6038" y="1362"/>
                  </a:lnTo>
                  <a:lnTo>
                    <a:pt x="6051" y="1390"/>
                  </a:lnTo>
                  <a:lnTo>
                    <a:pt x="6065" y="1417"/>
                  </a:lnTo>
                  <a:lnTo>
                    <a:pt x="6079" y="1443"/>
                  </a:lnTo>
                  <a:lnTo>
                    <a:pt x="6094" y="1469"/>
                  </a:lnTo>
                  <a:lnTo>
                    <a:pt x="6110" y="1493"/>
                  </a:lnTo>
                  <a:lnTo>
                    <a:pt x="6127" y="1517"/>
                  </a:lnTo>
                  <a:lnTo>
                    <a:pt x="6144" y="1540"/>
                  </a:lnTo>
                  <a:lnTo>
                    <a:pt x="6161" y="1563"/>
                  </a:lnTo>
                  <a:lnTo>
                    <a:pt x="6181" y="1584"/>
                  </a:lnTo>
                  <a:lnTo>
                    <a:pt x="6200" y="1604"/>
                  </a:lnTo>
                  <a:lnTo>
                    <a:pt x="6220" y="1625"/>
                  </a:lnTo>
                  <a:lnTo>
                    <a:pt x="6241" y="1644"/>
                  </a:lnTo>
                  <a:lnTo>
                    <a:pt x="6263" y="1664"/>
                  </a:lnTo>
                  <a:lnTo>
                    <a:pt x="6286" y="1683"/>
                  </a:lnTo>
                  <a:lnTo>
                    <a:pt x="6308" y="1700"/>
                  </a:lnTo>
                  <a:lnTo>
                    <a:pt x="6333" y="1719"/>
                  </a:lnTo>
                  <a:lnTo>
                    <a:pt x="6357" y="1736"/>
                  </a:lnTo>
                  <a:lnTo>
                    <a:pt x="6382" y="1753"/>
                  </a:lnTo>
                  <a:lnTo>
                    <a:pt x="6409" y="1769"/>
                  </a:lnTo>
                  <a:lnTo>
                    <a:pt x="6436" y="1787"/>
                  </a:lnTo>
                  <a:lnTo>
                    <a:pt x="6464" y="1803"/>
                  </a:lnTo>
                  <a:lnTo>
                    <a:pt x="6492" y="1819"/>
                  </a:lnTo>
                  <a:lnTo>
                    <a:pt x="6385" y="3653"/>
                  </a:lnTo>
                  <a:lnTo>
                    <a:pt x="6357" y="3637"/>
                  </a:lnTo>
                  <a:lnTo>
                    <a:pt x="6324" y="3610"/>
                  </a:lnTo>
                  <a:lnTo>
                    <a:pt x="6286" y="3574"/>
                  </a:lnTo>
                  <a:lnTo>
                    <a:pt x="6243" y="3527"/>
                  </a:lnTo>
                  <a:lnTo>
                    <a:pt x="6195" y="3471"/>
                  </a:lnTo>
                  <a:lnTo>
                    <a:pt x="6143" y="3408"/>
                  </a:lnTo>
                  <a:lnTo>
                    <a:pt x="6088" y="3336"/>
                  </a:lnTo>
                  <a:lnTo>
                    <a:pt x="6030" y="3258"/>
                  </a:lnTo>
                  <a:lnTo>
                    <a:pt x="5969" y="3173"/>
                  </a:lnTo>
                  <a:lnTo>
                    <a:pt x="5905" y="3084"/>
                  </a:lnTo>
                  <a:lnTo>
                    <a:pt x="5838" y="2989"/>
                  </a:lnTo>
                  <a:lnTo>
                    <a:pt x="5771" y="2890"/>
                  </a:lnTo>
                  <a:lnTo>
                    <a:pt x="5702" y="2787"/>
                  </a:lnTo>
                  <a:lnTo>
                    <a:pt x="5633" y="2681"/>
                  </a:lnTo>
                  <a:lnTo>
                    <a:pt x="5561" y="2573"/>
                  </a:lnTo>
                  <a:lnTo>
                    <a:pt x="5491" y="2463"/>
                  </a:lnTo>
                  <a:lnTo>
                    <a:pt x="5420" y="2352"/>
                  </a:lnTo>
                  <a:lnTo>
                    <a:pt x="5349" y="2242"/>
                  </a:lnTo>
                  <a:lnTo>
                    <a:pt x="5280" y="2131"/>
                  </a:lnTo>
                  <a:lnTo>
                    <a:pt x="5211" y="2021"/>
                  </a:lnTo>
                  <a:lnTo>
                    <a:pt x="5079" y="1808"/>
                  </a:lnTo>
                  <a:lnTo>
                    <a:pt x="4957" y="1606"/>
                  </a:lnTo>
                  <a:lnTo>
                    <a:pt x="4847" y="1423"/>
                  </a:lnTo>
                  <a:lnTo>
                    <a:pt x="4752" y="1261"/>
                  </a:lnTo>
                  <a:lnTo>
                    <a:pt x="4712" y="1191"/>
                  </a:lnTo>
                  <a:lnTo>
                    <a:pt x="4676" y="1128"/>
                  </a:lnTo>
                  <a:lnTo>
                    <a:pt x="4645" y="1073"/>
                  </a:lnTo>
                  <a:lnTo>
                    <a:pt x="4621" y="1027"/>
                  </a:lnTo>
                  <a:lnTo>
                    <a:pt x="4589" y="968"/>
                  </a:lnTo>
                  <a:lnTo>
                    <a:pt x="4559" y="905"/>
                  </a:lnTo>
                  <a:lnTo>
                    <a:pt x="4528" y="838"/>
                  </a:lnTo>
                  <a:lnTo>
                    <a:pt x="4498" y="769"/>
                  </a:lnTo>
                  <a:lnTo>
                    <a:pt x="4466" y="699"/>
                  </a:lnTo>
                  <a:lnTo>
                    <a:pt x="4436" y="626"/>
                  </a:lnTo>
                  <a:lnTo>
                    <a:pt x="4405" y="554"/>
                  </a:lnTo>
                  <a:lnTo>
                    <a:pt x="4373" y="483"/>
                  </a:lnTo>
                  <a:lnTo>
                    <a:pt x="4343" y="411"/>
                  </a:lnTo>
                  <a:lnTo>
                    <a:pt x="4312" y="342"/>
                  </a:lnTo>
                  <a:lnTo>
                    <a:pt x="4283" y="275"/>
                  </a:lnTo>
                  <a:lnTo>
                    <a:pt x="4252" y="211"/>
                  </a:lnTo>
                  <a:lnTo>
                    <a:pt x="4223" y="151"/>
                  </a:lnTo>
                  <a:lnTo>
                    <a:pt x="4193" y="95"/>
                  </a:lnTo>
                  <a:lnTo>
                    <a:pt x="4178" y="69"/>
                  </a:lnTo>
                  <a:lnTo>
                    <a:pt x="4164" y="45"/>
                  </a:lnTo>
                  <a:lnTo>
                    <a:pt x="4149" y="21"/>
                  </a:lnTo>
                  <a:lnTo>
                    <a:pt x="4134" y="0"/>
                  </a:lnTo>
                  <a:lnTo>
                    <a:pt x="3958" y="12"/>
                  </a:lnTo>
                  <a:lnTo>
                    <a:pt x="3783" y="34"/>
                  </a:lnTo>
                  <a:lnTo>
                    <a:pt x="3608" y="63"/>
                  </a:lnTo>
                  <a:lnTo>
                    <a:pt x="3436" y="102"/>
                  </a:lnTo>
                  <a:lnTo>
                    <a:pt x="3265" y="149"/>
                  </a:lnTo>
                  <a:lnTo>
                    <a:pt x="3096" y="203"/>
                  </a:lnTo>
                  <a:lnTo>
                    <a:pt x="2929" y="265"/>
                  </a:lnTo>
                  <a:lnTo>
                    <a:pt x="2765" y="335"/>
                  </a:lnTo>
                  <a:lnTo>
                    <a:pt x="2603" y="411"/>
                  </a:lnTo>
                  <a:lnTo>
                    <a:pt x="2444" y="495"/>
                  </a:lnTo>
                  <a:lnTo>
                    <a:pt x="2288" y="586"/>
                  </a:lnTo>
                  <a:lnTo>
                    <a:pt x="2135" y="682"/>
                  </a:lnTo>
                  <a:lnTo>
                    <a:pt x="1987" y="785"/>
                  </a:lnTo>
                  <a:lnTo>
                    <a:pt x="1841" y="894"/>
                  </a:lnTo>
                  <a:lnTo>
                    <a:pt x="1699" y="1008"/>
                  </a:lnTo>
                  <a:lnTo>
                    <a:pt x="1563" y="1129"/>
                  </a:lnTo>
                  <a:lnTo>
                    <a:pt x="1429" y="1253"/>
                  </a:lnTo>
                  <a:lnTo>
                    <a:pt x="1302" y="1382"/>
                  </a:lnTo>
                  <a:lnTo>
                    <a:pt x="1179" y="1517"/>
                  </a:lnTo>
                  <a:lnTo>
                    <a:pt x="1061" y="1654"/>
                  </a:lnTo>
                  <a:lnTo>
                    <a:pt x="947" y="1797"/>
                  </a:lnTo>
                  <a:lnTo>
                    <a:pt x="840" y="1943"/>
                  </a:lnTo>
                  <a:lnTo>
                    <a:pt x="740" y="2092"/>
                  </a:lnTo>
                  <a:lnTo>
                    <a:pt x="644" y="2244"/>
                  </a:lnTo>
                  <a:lnTo>
                    <a:pt x="555" y="2400"/>
                  </a:lnTo>
                  <a:lnTo>
                    <a:pt x="473" y="2558"/>
                  </a:lnTo>
                  <a:lnTo>
                    <a:pt x="396" y="2719"/>
                  </a:lnTo>
                  <a:lnTo>
                    <a:pt x="327" y="2882"/>
                  </a:lnTo>
                  <a:lnTo>
                    <a:pt x="266" y="3046"/>
                  </a:lnTo>
                  <a:lnTo>
                    <a:pt x="211" y="3212"/>
                  </a:lnTo>
                  <a:lnTo>
                    <a:pt x="165" y="3380"/>
                  </a:lnTo>
                  <a:lnTo>
                    <a:pt x="125" y="3548"/>
                  </a:lnTo>
                  <a:lnTo>
                    <a:pt x="74" y="3823"/>
                  </a:lnTo>
                  <a:lnTo>
                    <a:pt x="37" y="4084"/>
                  </a:lnTo>
                  <a:lnTo>
                    <a:pt x="12" y="4331"/>
                  </a:lnTo>
                  <a:lnTo>
                    <a:pt x="0" y="4564"/>
                  </a:lnTo>
                  <a:lnTo>
                    <a:pt x="1" y="4784"/>
                  </a:lnTo>
                  <a:lnTo>
                    <a:pt x="14" y="4992"/>
                  </a:lnTo>
                  <a:lnTo>
                    <a:pt x="40" y="5186"/>
                  </a:lnTo>
                  <a:lnTo>
                    <a:pt x="77" y="5369"/>
                  </a:lnTo>
                  <a:lnTo>
                    <a:pt x="126" y="5540"/>
                  </a:lnTo>
                  <a:lnTo>
                    <a:pt x="186" y="5700"/>
                  </a:lnTo>
                  <a:lnTo>
                    <a:pt x="258" y="5849"/>
                  </a:lnTo>
                  <a:lnTo>
                    <a:pt x="339" y="5986"/>
                  </a:lnTo>
                  <a:lnTo>
                    <a:pt x="432" y="6114"/>
                  </a:lnTo>
                  <a:lnTo>
                    <a:pt x="535" y="6233"/>
                  </a:lnTo>
                  <a:lnTo>
                    <a:pt x="647" y="6342"/>
                  </a:lnTo>
                  <a:lnTo>
                    <a:pt x="769" y="6440"/>
                  </a:lnTo>
                  <a:lnTo>
                    <a:pt x="901" y="6531"/>
                  </a:lnTo>
                  <a:lnTo>
                    <a:pt x="1041" y="6614"/>
                  </a:lnTo>
                  <a:lnTo>
                    <a:pt x="1191" y="6689"/>
                  </a:lnTo>
                  <a:lnTo>
                    <a:pt x="1349" y="6755"/>
                  </a:lnTo>
                  <a:lnTo>
                    <a:pt x="1515" y="6815"/>
                  </a:lnTo>
                  <a:lnTo>
                    <a:pt x="1689" y="6868"/>
                  </a:lnTo>
                  <a:lnTo>
                    <a:pt x="1870" y="6914"/>
                  </a:lnTo>
                  <a:lnTo>
                    <a:pt x="2060" y="6955"/>
                  </a:lnTo>
                  <a:lnTo>
                    <a:pt x="2257" y="6989"/>
                  </a:lnTo>
                  <a:lnTo>
                    <a:pt x="2460" y="7018"/>
                  </a:lnTo>
                  <a:lnTo>
                    <a:pt x="2670" y="7043"/>
                  </a:lnTo>
                  <a:lnTo>
                    <a:pt x="2886" y="7062"/>
                  </a:lnTo>
                  <a:lnTo>
                    <a:pt x="3108" y="7077"/>
                  </a:lnTo>
                  <a:lnTo>
                    <a:pt x="3336" y="7088"/>
                  </a:lnTo>
                  <a:lnTo>
                    <a:pt x="3570" y="7096"/>
                  </a:lnTo>
                  <a:lnTo>
                    <a:pt x="3808" y="7101"/>
                  </a:lnTo>
                  <a:lnTo>
                    <a:pt x="4114" y="7105"/>
                  </a:lnTo>
                  <a:lnTo>
                    <a:pt x="4492" y="7109"/>
                  </a:lnTo>
                  <a:lnTo>
                    <a:pt x="4930" y="7113"/>
                  </a:lnTo>
                  <a:lnTo>
                    <a:pt x="5418" y="7116"/>
                  </a:lnTo>
                  <a:lnTo>
                    <a:pt x="5945" y="7120"/>
                  </a:lnTo>
                  <a:lnTo>
                    <a:pt x="6502" y="7122"/>
                  </a:lnTo>
                  <a:lnTo>
                    <a:pt x="7077" y="7124"/>
                  </a:lnTo>
                  <a:lnTo>
                    <a:pt x="7659" y="7124"/>
                  </a:lnTo>
                  <a:lnTo>
                    <a:pt x="8238" y="7123"/>
                  </a:lnTo>
                  <a:lnTo>
                    <a:pt x="8803" y="7120"/>
                  </a:lnTo>
                  <a:lnTo>
                    <a:pt x="9077" y="7118"/>
                  </a:lnTo>
                  <a:lnTo>
                    <a:pt x="9344" y="7116"/>
                  </a:lnTo>
                  <a:lnTo>
                    <a:pt x="9602" y="7113"/>
                  </a:lnTo>
                  <a:lnTo>
                    <a:pt x="9850" y="7109"/>
                  </a:lnTo>
                  <a:lnTo>
                    <a:pt x="10087" y="7105"/>
                  </a:lnTo>
                  <a:lnTo>
                    <a:pt x="10310" y="7100"/>
                  </a:lnTo>
                  <a:lnTo>
                    <a:pt x="10520" y="7094"/>
                  </a:lnTo>
                  <a:lnTo>
                    <a:pt x="10713" y="7088"/>
                  </a:lnTo>
                  <a:lnTo>
                    <a:pt x="10890" y="7081"/>
                  </a:lnTo>
                  <a:lnTo>
                    <a:pt x="11049" y="7074"/>
                  </a:lnTo>
                  <a:lnTo>
                    <a:pt x="11190" y="7066"/>
                  </a:lnTo>
                  <a:lnTo>
                    <a:pt x="11308" y="7057"/>
                  </a:lnTo>
                  <a:lnTo>
                    <a:pt x="11414" y="7047"/>
                  </a:lnTo>
                  <a:lnTo>
                    <a:pt x="11518" y="7035"/>
                  </a:lnTo>
                  <a:lnTo>
                    <a:pt x="11621" y="7022"/>
                  </a:lnTo>
                  <a:lnTo>
                    <a:pt x="11723" y="7008"/>
                  </a:lnTo>
                  <a:lnTo>
                    <a:pt x="11824" y="6992"/>
                  </a:lnTo>
                  <a:lnTo>
                    <a:pt x="11922" y="6974"/>
                  </a:lnTo>
                  <a:lnTo>
                    <a:pt x="12020" y="6955"/>
                  </a:lnTo>
                  <a:lnTo>
                    <a:pt x="12117" y="6933"/>
                  </a:lnTo>
                  <a:lnTo>
                    <a:pt x="12212" y="6910"/>
                  </a:lnTo>
                  <a:lnTo>
                    <a:pt x="12304" y="6886"/>
                  </a:lnTo>
                  <a:lnTo>
                    <a:pt x="12396" y="6858"/>
                  </a:lnTo>
                  <a:lnTo>
                    <a:pt x="12486" y="6830"/>
                  </a:lnTo>
                  <a:lnTo>
                    <a:pt x="12572" y="6798"/>
                  </a:lnTo>
                  <a:lnTo>
                    <a:pt x="12658" y="6765"/>
                  </a:lnTo>
                  <a:lnTo>
                    <a:pt x="12741" y="6730"/>
                  </a:lnTo>
                  <a:lnTo>
                    <a:pt x="12823" y="6692"/>
                  </a:lnTo>
                  <a:lnTo>
                    <a:pt x="12902" y="6652"/>
                  </a:lnTo>
                  <a:lnTo>
                    <a:pt x="12979" y="6610"/>
                  </a:lnTo>
                  <a:lnTo>
                    <a:pt x="13053" y="6565"/>
                  </a:lnTo>
                  <a:lnTo>
                    <a:pt x="13124" y="6517"/>
                  </a:lnTo>
                  <a:lnTo>
                    <a:pt x="13194" y="6467"/>
                  </a:lnTo>
                  <a:lnTo>
                    <a:pt x="13261" y="6415"/>
                  </a:lnTo>
                  <a:lnTo>
                    <a:pt x="13324" y="6359"/>
                  </a:lnTo>
                  <a:lnTo>
                    <a:pt x="13385" y="6301"/>
                  </a:lnTo>
                  <a:lnTo>
                    <a:pt x="13443" y="6241"/>
                  </a:lnTo>
                  <a:lnTo>
                    <a:pt x="13498" y="6177"/>
                  </a:lnTo>
                  <a:lnTo>
                    <a:pt x="13551" y="6110"/>
                  </a:lnTo>
                  <a:lnTo>
                    <a:pt x="13600" y="6040"/>
                  </a:lnTo>
                  <a:lnTo>
                    <a:pt x="13645" y="5968"/>
                  </a:lnTo>
                  <a:lnTo>
                    <a:pt x="13688" y="5892"/>
                  </a:lnTo>
                  <a:lnTo>
                    <a:pt x="13727" y="5813"/>
                  </a:lnTo>
                  <a:lnTo>
                    <a:pt x="13762" y="5731"/>
                  </a:lnTo>
                  <a:lnTo>
                    <a:pt x="13794" y="5649"/>
                  </a:lnTo>
                  <a:lnTo>
                    <a:pt x="13821" y="5563"/>
                  </a:lnTo>
                  <a:lnTo>
                    <a:pt x="13847" y="5474"/>
                  </a:lnTo>
                  <a:lnTo>
                    <a:pt x="13870" y="5381"/>
                  </a:lnTo>
                  <a:lnTo>
                    <a:pt x="13891" y="5285"/>
                  </a:lnTo>
                  <a:lnTo>
                    <a:pt x="13908" y="5186"/>
                  </a:lnTo>
                  <a:lnTo>
                    <a:pt x="13923" y="5085"/>
                  </a:lnTo>
                  <a:lnTo>
                    <a:pt x="13935" y="4982"/>
                  </a:lnTo>
                  <a:lnTo>
                    <a:pt x="13946" y="4877"/>
                  </a:lnTo>
                  <a:lnTo>
                    <a:pt x="13954" y="4770"/>
                  </a:lnTo>
                  <a:lnTo>
                    <a:pt x="13959" y="4662"/>
                  </a:lnTo>
                  <a:lnTo>
                    <a:pt x="13961" y="4554"/>
                  </a:lnTo>
                  <a:lnTo>
                    <a:pt x="13962" y="4444"/>
                  </a:lnTo>
                  <a:lnTo>
                    <a:pt x="13959" y="4334"/>
                  </a:lnTo>
                  <a:lnTo>
                    <a:pt x="13955" y="4224"/>
                  </a:lnTo>
                  <a:lnTo>
                    <a:pt x="13948" y="4114"/>
                  </a:lnTo>
                  <a:lnTo>
                    <a:pt x="13938" y="4005"/>
                  </a:lnTo>
                  <a:lnTo>
                    <a:pt x="13926" y="3897"/>
                  </a:lnTo>
                  <a:lnTo>
                    <a:pt x="13912" y="3790"/>
                  </a:lnTo>
                  <a:lnTo>
                    <a:pt x="13896" y="3684"/>
                  </a:lnTo>
                  <a:lnTo>
                    <a:pt x="13877" y="3580"/>
                  </a:lnTo>
                  <a:lnTo>
                    <a:pt x="13856" y="3477"/>
                  </a:lnTo>
                  <a:lnTo>
                    <a:pt x="13832" y="3378"/>
                  </a:lnTo>
                  <a:lnTo>
                    <a:pt x="13807" y="3280"/>
                  </a:lnTo>
                  <a:lnTo>
                    <a:pt x="13779" y="3187"/>
                  </a:lnTo>
                  <a:lnTo>
                    <a:pt x="13750" y="3096"/>
                  </a:lnTo>
                  <a:lnTo>
                    <a:pt x="13718" y="3008"/>
                  </a:lnTo>
                  <a:lnTo>
                    <a:pt x="13684" y="2925"/>
                  </a:lnTo>
                  <a:lnTo>
                    <a:pt x="13647" y="2845"/>
                  </a:lnTo>
                  <a:lnTo>
                    <a:pt x="13609" y="2770"/>
                  </a:lnTo>
                  <a:lnTo>
                    <a:pt x="13569" y="2700"/>
                  </a:lnTo>
                  <a:lnTo>
                    <a:pt x="13526" y="26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332D25E-28CC-F881-2F94-100FBD015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136"/>
              <a:ext cx="410" cy="239"/>
            </a:xfrm>
            <a:custGeom>
              <a:avLst/>
              <a:gdLst>
                <a:gd name="T0" fmla="*/ 2546 w 8201"/>
                <a:gd name="T1" fmla="*/ 912 h 4774"/>
                <a:gd name="T2" fmla="*/ 2118 w 8201"/>
                <a:gd name="T3" fmla="*/ 911 h 4774"/>
                <a:gd name="T4" fmla="*/ 1554 w 8201"/>
                <a:gd name="T5" fmla="*/ 1364 h 4774"/>
                <a:gd name="T6" fmla="*/ 1130 w 8201"/>
                <a:gd name="T7" fmla="*/ 1996 h 4774"/>
                <a:gd name="T8" fmla="*/ 835 w 8201"/>
                <a:gd name="T9" fmla="*/ 2730 h 4774"/>
                <a:gd name="T10" fmla="*/ 659 w 8201"/>
                <a:gd name="T11" fmla="*/ 3495 h 4774"/>
                <a:gd name="T12" fmla="*/ 447 w 8201"/>
                <a:gd name="T13" fmla="*/ 3764 h 4774"/>
                <a:gd name="T14" fmla="*/ 217 w 8201"/>
                <a:gd name="T15" fmla="*/ 3842 h 4774"/>
                <a:gd name="T16" fmla="*/ 66 w 8201"/>
                <a:gd name="T17" fmla="*/ 3959 h 4774"/>
                <a:gd name="T18" fmla="*/ 0 w 8201"/>
                <a:gd name="T19" fmla="*/ 4168 h 4774"/>
                <a:gd name="T20" fmla="*/ 42 w 8201"/>
                <a:gd name="T21" fmla="*/ 4447 h 4774"/>
                <a:gd name="T22" fmla="*/ 163 w 8201"/>
                <a:gd name="T23" fmla="*/ 4617 h 4774"/>
                <a:gd name="T24" fmla="*/ 350 w 8201"/>
                <a:gd name="T25" fmla="*/ 4709 h 4774"/>
                <a:gd name="T26" fmla="*/ 590 w 8201"/>
                <a:gd name="T27" fmla="*/ 4744 h 4774"/>
                <a:gd name="T28" fmla="*/ 6262 w 8201"/>
                <a:gd name="T29" fmla="*/ 4749 h 4774"/>
                <a:gd name="T30" fmla="*/ 6974 w 8201"/>
                <a:gd name="T31" fmla="*/ 4773 h 4774"/>
                <a:gd name="T32" fmla="*/ 7602 w 8201"/>
                <a:gd name="T33" fmla="*/ 4745 h 4774"/>
                <a:gd name="T34" fmla="*/ 8074 w 8201"/>
                <a:gd name="T35" fmla="*/ 4579 h 4774"/>
                <a:gd name="T36" fmla="*/ 8184 w 8201"/>
                <a:gd name="T37" fmla="*/ 4182 h 4774"/>
                <a:gd name="T38" fmla="*/ 8047 w 8201"/>
                <a:gd name="T39" fmla="*/ 3901 h 4774"/>
                <a:gd name="T40" fmla="*/ 7955 w 8201"/>
                <a:gd name="T41" fmla="*/ 3813 h 4774"/>
                <a:gd name="T42" fmla="*/ 7802 w 8201"/>
                <a:gd name="T43" fmla="*/ 3765 h 4774"/>
                <a:gd name="T44" fmla="*/ 7572 w 8201"/>
                <a:gd name="T45" fmla="*/ 3708 h 4774"/>
                <a:gd name="T46" fmla="*/ 7462 w 8201"/>
                <a:gd name="T47" fmla="*/ 3002 h 4774"/>
                <a:gd name="T48" fmla="*/ 7373 w 8201"/>
                <a:gd name="T49" fmla="*/ 2631 h 4774"/>
                <a:gd name="T50" fmla="*/ 7228 w 8201"/>
                <a:gd name="T51" fmla="*/ 2268 h 4774"/>
                <a:gd name="T52" fmla="*/ 6994 w 8201"/>
                <a:gd name="T53" fmla="*/ 1864 h 4774"/>
                <a:gd name="T54" fmla="*/ 6718 w 8201"/>
                <a:gd name="T55" fmla="*/ 1492 h 4774"/>
                <a:gd name="T56" fmla="*/ 6437 w 8201"/>
                <a:gd name="T57" fmla="*/ 1186 h 4774"/>
                <a:gd name="T58" fmla="*/ 6117 w 8201"/>
                <a:gd name="T59" fmla="*/ 918 h 4774"/>
                <a:gd name="T60" fmla="*/ 5774 w 8201"/>
                <a:gd name="T61" fmla="*/ 741 h 4774"/>
                <a:gd name="T62" fmla="*/ 5623 w 8201"/>
                <a:gd name="T63" fmla="*/ 853 h 4774"/>
                <a:gd name="T64" fmla="*/ 5546 w 8201"/>
                <a:gd name="T65" fmla="*/ 1209 h 4774"/>
                <a:gd name="T66" fmla="*/ 5482 w 8201"/>
                <a:gd name="T67" fmla="*/ 1681 h 4774"/>
                <a:gd name="T68" fmla="*/ 5411 w 8201"/>
                <a:gd name="T69" fmla="*/ 2083 h 4774"/>
                <a:gd name="T70" fmla="*/ 5327 w 8201"/>
                <a:gd name="T71" fmla="*/ 2342 h 4774"/>
                <a:gd name="T72" fmla="*/ 5190 w 8201"/>
                <a:gd name="T73" fmla="*/ 2498 h 4774"/>
                <a:gd name="T74" fmla="*/ 4983 w 8201"/>
                <a:gd name="T75" fmla="*/ 2441 h 4774"/>
                <a:gd name="T76" fmla="*/ 4870 w 8201"/>
                <a:gd name="T77" fmla="*/ 2120 h 4774"/>
                <a:gd name="T78" fmla="*/ 4916 w 8201"/>
                <a:gd name="T79" fmla="*/ 1634 h 4774"/>
                <a:gd name="T80" fmla="*/ 5061 w 8201"/>
                <a:gd name="T81" fmla="*/ 925 h 4774"/>
                <a:gd name="T82" fmla="*/ 5138 w 8201"/>
                <a:gd name="T83" fmla="*/ 428 h 4774"/>
                <a:gd name="T84" fmla="*/ 4948 w 8201"/>
                <a:gd name="T85" fmla="*/ 122 h 4774"/>
                <a:gd name="T86" fmla="*/ 4778 w 8201"/>
                <a:gd name="T87" fmla="*/ 38 h 4774"/>
                <a:gd name="T88" fmla="*/ 4604 w 8201"/>
                <a:gd name="T89" fmla="*/ 5 h 4774"/>
                <a:gd name="T90" fmla="*/ 3999 w 8201"/>
                <a:gd name="T91" fmla="*/ 3 h 4774"/>
                <a:gd name="T92" fmla="*/ 3571 w 8201"/>
                <a:gd name="T93" fmla="*/ 6 h 4774"/>
                <a:gd name="T94" fmla="*/ 3409 w 8201"/>
                <a:gd name="T95" fmla="*/ 46 h 4774"/>
                <a:gd name="T96" fmla="*/ 3061 w 8201"/>
                <a:gd name="T97" fmla="*/ 235 h 4774"/>
                <a:gd name="T98" fmla="*/ 3062 w 8201"/>
                <a:gd name="T99" fmla="*/ 512 h 4774"/>
                <a:gd name="T100" fmla="*/ 3108 w 8201"/>
                <a:gd name="T101" fmla="*/ 892 h 4774"/>
                <a:gd name="T102" fmla="*/ 3216 w 8201"/>
                <a:gd name="T103" fmla="*/ 1467 h 4774"/>
                <a:gd name="T104" fmla="*/ 3307 w 8201"/>
                <a:gd name="T105" fmla="*/ 1897 h 4774"/>
                <a:gd name="T106" fmla="*/ 3350 w 8201"/>
                <a:gd name="T107" fmla="*/ 2170 h 4774"/>
                <a:gd name="T108" fmla="*/ 3297 w 8201"/>
                <a:gd name="T109" fmla="*/ 2372 h 4774"/>
                <a:gd name="T110" fmla="*/ 3081 w 8201"/>
                <a:gd name="T111" fmla="*/ 2468 h 4774"/>
                <a:gd name="T112" fmla="*/ 2864 w 8201"/>
                <a:gd name="T113" fmla="*/ 2341 h 4774"/>
                <a:gd name="T114" fmla="*/ 2770 w 8201"/>
                <a:gd name="T115" fmla="*/ 2041 h 4774"/>
                <a:gd name="T116" fmla="*/ 2694 w 8201"/>
                <a:gd name="T117" fmla="*/ 1684 h 4774"/>
                <a:gd name="T118" fmla="*/ 2646 w 8201"/>
                <a:gd name="T119" fmla="*/ 1325 h 4774"/>
                <a:gd name="T120" fmla="*/ 2636 w 8201"/>
                <a:gd name="T121" fmla="*/ 1020 h 4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01" h="4774">
                  <a:moveTo>
                    <a:pt x="2636" y="1020"/>
                  </a:moveTo>
                  <a:lnTo>
                    <a:pt x="2598" y="980"/>
                  </a:lnTo>
                  <a:lnTo>
                    <a:pt x="2574" y="953"/>
                  </a:lnTo>
                  <a:lnTo>
                    <a:pt x="2564" y="941"/>
                  </a:lnTo>
                  <a:lnTo>
                    <a:pt x="2557" y="931"/>
                  </a:lnTo>
                  <a:lnTo>
                    <a:pt x="2551" y="922"/>
                  </a:lnTo>
                  <a:lnTo>
                    <a:pt x="2546" y="912"/>
                  </a:lnTo>
                  <a:lnTo>
                    <a:pt x="2536" y="889"/>
                  </a:lnTo>
                  <a:lnTo>
                    <a:pt x="2524" y="860"/>
                  </a:lnTo>
                  <a:lnTo>
                    <a:pt x="2505" y="816"/>
                  </a:lnTo>
                  <a:lnTo>
                    <a:pt x="2477" y="756"/>
                  </a:lnTo>
                  <a:lnTo>
                    <a:pt x="2307" y="824"/>
                  </a:lnTo>
                  <a:lnTo>
                    <a:pt x="2211" y="865"/>
                  </a:lnTo>
                  <a:lnTo>
                    <a:pt x="2118" y="911"/>
                  </a:lnTo>
                  <a:lnTo>
                    <a:pt x="2029" y="962"/>
                  </a:lnTo>
                  <a:lnTo>
                    <a:pt x="1942" y="1018"/>
                  </a:lnTo>
                  <a:lnTo>
                    <a:pt x="1858" y="1079"/>
                  </a:lnTo>
                  <a:lnTo>
                    <a:pt x="1778" y="1144"/>
                  </a:lnTo>
                  <a:lnTo>
                    <a:pt x="1701" y="1213"/>
                  </a:lnTo>
                  <a:lnTo>
                    <a:pt x="1626" y="1287"/>
                  </a:lnTo>
                  <a:lnTo>
                    <a:pt x="1554" y="1364"/>
                  </a:lnTo>
                  <a:lnTo>
                    <a:pt x="1485" y="1446"/>
                  </a:lnTo>
                  <a:lnTo>
                    <a:pt x="1419" y="1530"/>
                  </a:lnTo>
                  <a:lnTo>
                    <a:pt x="1355" y="1618"/>
                  </a:lnTo>
                  <a:lnTo>
                    <a:pt x="1295" y="1708"/>
                  </a:lnTo>
                  <a:lnTo>
                    <a:pt x="1237" y="1801"/>
                  </a:lnTo>
                  <a:lnTo>
                    <a:pt x="1182" y="1897"/>
                  </a:lnTo>
                  <a:lnTo>
                    <a:pt x="1130" y="1996"/>
                  </a:lnTo>
                  <a:lnTo>
                    <a:pt x="1080" y="2096"/>
                  </a:lnTo>
                  <a:lnTo>
                    <a:pt x="1033" y="2198"/>
                  </a:lnTo>
                  <a:lnTo>
                    <a:pt x="988" y="2302"/>
                  </a:lnTo>
                  <a:lnTo>
                    <a:pt x="946" y="2407"/>
                  </a:lnTo>
                  <a:lnTo>
                    <a:pt x="907" y="2514"/>
                  </a:lnTo>
                  <a:lnTo>
                    <a:pt x="869" y="2622"/>
                  </a:lnTo>
                  <a:lnTo>
                    <a:pt x="835" y="2730"/>
                  </a:lnTo>
                  <a:lnTo>
                    <a:pt x="803" y="2839"/>
                  </a:lnTo>
                  <a:lnTo>
                    <a:pt x="773" y="2949"/>
                  </a:lnTo>
                  <a:lnTo>
                    <a:pt x="746" y="3059"/>
                  </a:lnTo>
                  <a:lnTo>
                    <a:pt x="721" y="3168"/>
                  </a:lnTo>
                  <a:lnTo>
                    <a:pt x="698" y="3278"/>
                  </a:lnTo>
                  <a:lnTo>
                    <a:pt x="677" y="3386"/>
                  </a:lnTo>
                  <a:lnTo>
                    <a:pt x="659" y="3495"/>
                  </a:lnTo>
                  <a:lnTo>
                    <a:pt x="643" y="3602"/>
                  </a:lnTo>
                  <a:lnTo>
                    <a:pt x="629" y="3708"/>
                  </a:lnTo>
                  <a:lnTo>
                    <a:pt x="599" y="3719"/>
                  </a:lnTo>
                  <a:lnTo>
                    <a:pt x="570" y="3729"/>
                  </a:lnTo>
                  <a:lnTo>
                    <a:pt x="539" y="3739"/>
                  </a:lnTo>
                  <a:lnTo>
                    <a:pt x="509" y="3747"/>
                  </a:lnTo>
                  <a:lnTo>
                    <a:pt x="447" y="3764"/>
                  </a:lnTo>
                  <a:lnTo>
                    <a:pt x="387" y="3782"/>
                  </a:lnTo>
                  <a:lnTo>
                    <a:pt x="358" y="3791"/>
                  </a:lnTo>
                  <a:lnTo>
                    <a:pt x="328" y="3800"/>
                  </a:lnTo>
                  <a:lnTo>
                    <a:pt x="300" y="3809"/>
                  </a:lnTo>
                  <a:lnTo>
                    <a:pt x="271" y="3819"/>
                  </a:lnTo>
                  <a:lnTo>
                    <a:pt x="244" y="3831"/>
                  </a:lnTo>
                  <a:lnTo>
                    <a:pt x="217" y="3842"/>
                  </a:lnTo>
                  <a:lnTo>
                    <a:pt x="192" y="3855"/>
                  </a:lnTo>
                  <a:lnTo>
                    <a:pt x="168" y="3868"/>
                  </a:lnTo>
                  <a:lnTo>
                    <a:pt x="145" y="3883"/>
                  </a:lnTo>
                  <a:lnTo>
                    <a:pt x="124" y="3900"/>
                  </a:lnTo>
                  <a:lnTo>
                    <a:pt x="102" y="3918"/>
                  </a:lnTo>
                  <a:lnTo>
                    <a:pt x="84" y="3937"/>
                  </a:lnTo>
                  <a:lnTo>
                    <a:pt x="66" y="3959"/>
                  </a:lnTo>
                  <a:lnTo>
                    <a:pt x="51" y="3982"/>
                  </a:lnTo>
                  <a:lnTo>
                    <a:pt x="37" y="4007"/>
                  </a:lnTo>
                  <a:lnTo>
                    <a:pt x="26" y="4034"/>
                  </a:lnTo>
                  <a:lnTo>
                    <a:pt x="16" y="4064"/>
                  </a:lnTo>
                  <a:lnTo>
                    <a:pt x="8" y="4096"/>
                  </a:lnTo>
                  <a:lnTo>
                    <a:pt x="3" y="4130"/>
                  </a:lnTo>
                  <a:lnTo>
                    <a:pt x="0" y="4168"/>
                  </a:lnTo>
                  <a:lnTo>
                    <a:pt x="0" y="4207"/>
                  </a:lnTo>
                  <a:lnTo>
                    <a:pt x="2" y="4250"/>
                  </a:lnTo>
                  <a:lnTo>
                    <a:pt x="6" y="4295"/>
                  </a:lnTo>
                  <a:lnTo>
                    <a:pt x="15" y="4344"/>
                  </a:lnTo>
                  <a:lnTo>
                    <a:pt x="22" y="4381"/>
                  </a:lnTo>
                  <a:lnTo>
                    <a:pt x="32" y="4415"/>
                  </a:lnTo>
                  <a:lnTo>
                    <a:pt x="42" y="4447"/>
                  </a:lnTo>
                  <a:lnTo>
                    <a:pt x="55" y="4477"/>
                  </a:lnTo>
                  <a:lnTo>
                    <a:pt x="70" y="4505"/>
                  </a:lnTo>
                  <a:lnTo>
                    <a:pt x="85" y="4531"/>
                  </a:lnTo>
                  <a:lnTo>
                    <a:pt x="102" y="4556"/>
                  </a:lnTo>
                  <a:lnTo>
                    <a:pt x="121" y="4578"/>
                  </a:lnTo>
                  <a:lnTo>
                    <a:pt x="142" y="4599"/>
                  </a:lnTo>
                  <a:lnTo>
                    <a:pt x="163" y="4617"/>
                  </a:lnTo>
                  <a:lnTo>
                    <a:pt x="186" y="4634"/>
                  </a:lnTo>
                  <a:lnTo>
                    <a:pt x="210" y="4651"/>
                  </a:lnTo>
                  <a:lnTo>
                    <a:pt x="236" y="4665"/>
                  </a:lnTo>
                  <a:lnTo>
                    <a:pt x="263" y="4677"/>
                  </a:lnTo>
                  <a:lnTo>
                    <a:pt x="291" y="4689"/>
                  </a:lnTo>
                  <a:lnTo>
                    <a:pt x="320" y="4699"/>
                  </a:lnTo>
                  <a:lnTo>
                    <a:pt x="350" y="4709"/>
                  </a:lnTo>
                  <a:lnTo>
                    <a:pt x="381" y="4717"/>
                  </a:lnTo>
                  <a:lnTo>
                    <a:pt x="414" y="4723"/>
                  </a:lnTo>
                  <a:lnTo>
                    <a:pt x="447" y="4729"/>
                  </a:lnTo>
                  <a:lnTo>
                    <a:pt x="482" y="4734"/>
                  </a:lnTo>
                  <a:lnTo>
                    <a:pt x="517" y="4738"/>
                  </a:lnTo>
                  <a:lnTo>
                    <a:pt x="553" y="4742"/>
                  </a:lnTo>
                  <a:lnTo>
                    <a:pt x="590" y="4744"/>
                  </a:lnTo>
                  <a:lnTo>
                    <a:pt x="629" y="4746"/>
                  </a:lnTo>
                  <a:lnTo>
                    <a:pt x="668" y="4748"/>
                  </a:lnTo>
                  <a:lnTo>
                    <a:pt x="706" y="4749"/>
                  </a:lnTo>
                  <a:lnTo>
                    <a:pt x="747" y="4750"/>
                  </a:lnTo>
                  <a:lnTo>
                    <a:pt x="830" y="4750"/>
                  </a:lnTo>
                  <a:lnTo>
                    <a:pt x="914" y="4750"/>
                  </a:lnTo>
                  <a:lnTo>
                    <a:pt x="6262" y="4749"/>
                  </a:lnTo>
                  <a:lnTo>
                    <a:pt x="6325" y="4749"/>
                  </a:lnTo>
                  <a:lnTo>
                    <a:pt x="6392" y="4751"/>
                  </a:lnTo>
                  <a:lnTo>
                    <a:pt x="6464" y="4755"/>
                  </a:lnTo>
                  <a:lnTo>
                    <a:pt x="6542" y="4758"/>
                  </a:lnTo>
                  <a:lnTo>
                    <a:pt x="6707" y="4765"/>
                  </a:lnTo>
                  <a:lnTo>
                    <a:pt x="6883" y="4771"/>
                  </a:lnTo>
                  <a:lnTo>
                    <a:pt x="6974" y="4773"/>
                  </a:lnTo>
                  <a:lnTo>
                    <a:pt x="7065" y="4774"/>
                  </a:lnTo>
                  <a:lnTo>
                    <a:pt x="7158" y="4774"/>
                  </a:lnTo>
                  <a:lnTo>
                    <a:pt x="7250" y="4773"/>
                  </a:lnTo>
                  <a:lnTo>
                    <a:pt x="7340" y="4769"/>
                  </a:lnTo>
                  <a:lnTo>
                    <a:pt x="7430" y="4764"/>
                  </a:lnTo>
                  <a:lnTo>
                    <a:pt x="7518" y="4756"/>
                  </a:lnTo>
                  <a:lnTo>
                    <a:pt x="7602" y="4745"/>
                  </a:lnTo>
                  <a:lnTo>
                    <a:pt x="7684" y="4732"/>
                  </a:lnTo>
                  <a:lnTo>
                    <a:pt x="7762" y="4716"/>
                  </a:lnTo>
                  <a:lnTo>
                    <a:pt x="7835" y="4696"/>
                  </a:lnTo>
                  <a:lnTo>
                    <a:pt x="7904" y="4673"/>
                  </a:lnTo>
                  <a:lnTo>
                    <a:pt x="7967" y="4647"/>
                  </a:lnTo>
                  <a:lnTo>
                    <a:pt x="8024" y="4615"/>
                  </a:lnTo>
                  <a:lnTo>
                    <a:pt x="8074" y="4579"/>
                  </a:lnTo>
                  <a:lnTo>
                    <a:pt x="8117" y="4539"/>
                  </a:lnTo>
                  <a:lnTo>
                    <a:pt x="8151" y="4493"/>
                  </a:lnTo>
                  <a:lnTo>
                    <a:pt x="8177" y="4443"/>
                  </a:lnTo>
                  <a:lnTo>
                    <a:pt x="8194" y="4387"/>
                  </a:lnTo>
                  <a:lnTo>
                    <a:pt x="8201" y="4325"/>
                  </a:lnTo>
                  <a:lnTo>
                    <a:pt x="8198" y="4256"/>
                  </a:lnTo>
                  <a:lnTo>
                    <a:pt x="8184" y="4182"/>
                  </a:lnTo>
                  <a:lnTo>
                    <a:pt x="8158" y="4101"/>
                  </a:lnTo>
                  <a:lnTo>
                    <a:pt x="8121" y="4014"/>
                  </a:lnTo>
                  <a:lnTo>
                    <a:pt x="8105" y="3987"/>
                  </a:lnTo>
                  <a:lnTo>
                    <a:pt x="8090" y="3963"/>
                  </a:lnTo>
                  <a:lnTo>
                    <a:pt x="8076" y="3940"/>
                  </a:lnTo>
                  <a:lnTo>
                    <a:pt x="8062" y="3919"/>
                  </a:lnTo>
                  <a:lnTo>
                    <a:pt x="8047" y="3901"/>
                  </a:lnTo>
                  <a:lnTo>
                    <a:pt x="8034" y="3883"/>
                  </a:lnTo>
                  <a:lnTo>
                    <a:pt x="8021" y="3868"/>
                  </a:lnTo>
                  <a:lnTo>
                    <a:pt x="8008" y="3855"/>
                  </a:lnTo>
                  <a:lnTo>
                    <a:pt x="7994" y="3843"/>
                  </a:lnTo>
                  <a:lnTo>
                    <a:pt x="7981" y="3832"/>
                  </a:lnTo>
                  <a:lnTo>
                    <a:pt x="7968" y="3822"/>
                  </a:lnTo>
                  <a:lnTo>
                    <a:pt x="7955" y="3813"/>
                  </a:lnTo>
                  <a:lnTo>
                    <a:pt x="7941" y="3806"/>
                  </a:lnTo>
                  <a:lnTo>
                    <a:pt x="7927" y="3799"/>
                  </a:lnTo>
                  <a:lnTo>
                    <a:pt x="7913" y="3794"/>
                  </a:lnTo>
                  <a:lnTo>
                    <a:pt x="7899" y="3789"/>
                  </a:lnTo>
                  <a:lnTo>
                    <a:pt x="7869" y="3780"/>
                  </a:lnTo>
                  <a:lnTo>
                    <a:pt x="7837" y="3772"/>
                  </a:lnTo>
                  <a:lnTo>
                    <a:pt x="7802" y="3765"/>
                  </a:lnTo>
                  <a:lnTo>
                    <a:pt x="7764" y="3758"/>
                  </a:lnTo>
                  <a:lnTo>
                    <a:pt x="7723" y="3750"/>
                  </a:lnTo>
                  <a:lnTo>
                    <a:pt x="7677" y="3740"/>
                  </a:lnTo>
                  <a:lnTo>
                    <a:pt x="7653" y="3734"/>
                  </a:lnTo>
                  <a:lnTo>
                    <a:pt x="7628" y="3726"/>
                  </a:lnTo>
                  <a:lnTo>
                    <a:pt x="7600" y="3717"/>
                  </a:lnTo>
                  <a:lnTo>
                    <a:pt x="7572" y="3708"/>
                  </a:lnTo>
                  <a:lnTo>
                    <a:pt x="7550" y="3563"/>
                  </a:lnTo>
                  <a:lnTo>
                    <a:pt x="7530" y="3426"/>
                  </a:lnTo>
                  <a:lnTo>
                    <a:pt x="7510" y="3297"/>
                  </a:lnTo>
                  <a:lnTo>
                    <a:pt x="7491" y="3174"/>
                  </a:lnTo>
                  <a:lnTo>
                    <a:pt x="7482" y="3116"/>
                  </a:lnTo>
                  <a:lnTo>
                    <a:pt x="7472" y="3058"/>
                  </a:lnTo>
                  <a:lnTo>
                    <a:pt x="7462" y="3002"/>
                  </a:lnTo>
                  <a:lnTo>
                    <a:pt x="7451" y="2947"/>
                  </a:lnTo>
                  <a:lnTo>
                    <a:pt x="7440" y="2893"/>
                  </a:lnTo>
                  <a:lnTo>
                    <a:pt x="7428" y="2840"/>
                  </a:lnTo>
                  <a:lnTo>
                    <a:pt x="7416" y="2787"/>
                  </a:lnTo>
                  <a:lnTo>
                    <a:pt x="7402" y="2735"/>
                  </a:lnTo>
                  <a:lnTo>
                    <a:pt x="7388" y="2683"/>
                  </a:lnTo>
                  <a:lnTo>
                    <a:pt x="7373" y="2631"/>
                  </a:lnTo>
                  <a:lnTo>
                    <a:pt x="7357" y="2580"/>
                  </a:lnTo>
                  <a:lnTo>
                    <a:pt x="7338" y="2529"/>
                  </a:lnTo>
                  <a:lnTo>
                    <a:pt x="7320" y="2478"/>
                  </a:lnTo>
                  <a:lnTo>
                    <a:pt x="7300" y="2426"/>
                  </a:lnTo>
                  <a:lnTo>
                    <a:pt x="7277" y="2374"/>
                  </a:lnTo>
                  <a:lnTo>
                    <a:pt x="7254" y="2321"/>
                  </a:lnTo>
                  <a:lnTo>
                    <a:pt x="7228" y="2268"/>
                  </a:lnTo>
                  <a:lnTo>
                    <a:pt x="7201" y="2214"/>
                  </a:lnTo>
                  <a:lnTo>
                    <a:pt x="7172" y="2158"/>
                  </a:lnTo>
                  <a:lnTo>
                    <a:pt x="7141" y="2102"/>
                  </a:lnTo>
                  <a:lnTo>
                    <a:pt x="7107" y="2045"/>
                  </a:lnTo>
                  <a:lnTo>
                    <a:pt x="7071" y="1987"/>
                  </a:lnTo>
                  <a:lnTo>
                    <a:pt x="7034" y="1926"/>
                  </a:lnTo>
                  <a:lnTo>
                    <a:pt x="6994" y="1864"/>
                  </a:lnTo>
                  <a:lnTo>
                    <a:pt x="6942" y="1789"/>
                  </a:lnTo>
                  <a:lnTo>
                    <a:pt x="6885" y="1708"/>
                  </a:lnTo>
                  <a:lnTo>
                    <a:pt x="6853" y="1667"/>
                  </a:lnTo>
                  <a:lnTo>
                    <a:pt x="6822" y="1624"/>
                  </a:lnTo>
                  <a:lnTo>
                    <a:pt x="6788" y="1581"/>
                  </a:lnTo>
                  <a:lnTo>
                    <a:pt x="6753" y="1537"/>
                  </a:lnTo>
                  <a:lnTo>
                    <a:pt x="6718" y="1492"/>
                  </a:lnTo>
                  <a:lnTo>
                    <a:pt x="6680" y="1449"/>
                  </a:lnTo>
                  <a:lnTo>
                    <a:pt x="6642" y="1404"/>
                  </a:lnTo>
                  <a:lnTo>
                    <a:pt x="6603" y="1359"/>
                  </a:lnTo>
                  <a:lnTo>
                    <a:pt x="6563" y="1315"/>
                  </a:lnTo>
                  <a:lnTo>
                    <a:pt x="6522" y="1271"/>
                  </a:lnTo>
                  <a:lnTo>
                    <a:pt x="6479" y="1228"/>
                  </a:lnTo>
                  <a:lnTo>
                    <a:pt x="6437" y="1186"/>
                  </a:lnTo>
                  <a:lnTo>
                    <a:pt x="6394" y="1144"/>
                  </a:lnTo>
                  <a:lnTo>
                    <a:pt x="6349" y="1102"/>
                  </a:lnTo>
                  <a:lnTo>
                    <a:pt x="6304" y="1063"/>
                  </a:lnTo>
                  <a:lnTo>
                    <a:pt x="6258" y="1025"/>
                  </a:lnTo>
                  <a:lnTo>
                    <a:pt x="6212" y="987"/>
                  </a:lnTo>
                  <a:lnTo>
                    <a:pt x="6165" y="952"/>
                  </a:lnTo>
                  <a:lnTo>
                    <a:pt x="6117" y="918"/>
                  </a:lnTo>
                  <a:lnTo>
                    <a:pt x="6069" y="886"/>
                  </a:lnTo>
                  <a:lnTo>
                    <a:pt x="6021" y="856"/>
                  </a:lnTo>
                  <a:lnTo>
                    <a:pt x="5972" y="828"/>
                  </a:lnTo>
                  <a:lnTo>
                    <a:pt x="5923" y="803"/>
                  </a:lnTo>
                  <a:lnTo>
                    <a:pt x="5874" y="779"/>
                  </a:lnTo>
                  <a:lnTo>
                    <a:pt x="5824" y="759"/>
                  </a:lnTo>
                  <a:lnTo>
                    <a:pt x="5774" y="741"/>
                  </a:lnTo>
                  <a:lnTo>
                    <a:pt x="5726" y="725"/>
                  </a:lnTo>
                  <a:lnTo>
                    <a:pt x="5676" y="714"/>
                  </a:lnTo>
                  <a:lnTo>
                    <a:pt x="5663" y="740"/>
                  </a:lnTo>
                  <a:lnTo>
                    <a:pt x="5653" y="767"/>
                  </a:lnTo>
                  <a:lnTo>
                    <a:pt x="5642" y="795"/>
                  </a:lnTo>
                  <a:lnTo>
                    <a:pt x="5633" y="823"/>
                  </a:lnTo>
                  <a:lnTo>
                    <a:pt x="5623" y="853"/>
                  </a:lnTo>
                  <a:lnTo>
                    <a:pt x="5615" y="883"/>
                  </a:lnTo>
                  <a:lnTo>
                    <a:pt x="5605" y="914"/>
                  </a:lnTo>
                  <a:lnTo>
                    <a:pt x="5598" y="945"/>
                  </a:lnTo>
                  <a:lnTo>
                    <a:pt x="5583" y="1009"/>
                  </a:lnTo>
                  <a:lnTo>
                    <a:pt x="5570" y="1075"/>
                  </a:lnTo>
                  <a:lnTo>
                    <a:pt x="5557" y="1141"/>
                  </a:lnTo>
                  <a:lnTo>
                    <a:pt x="5546" y="1209"/>
                  </a:lnTo>
                  <a:lnTo>
                    <a:pt x="5536" y="1278"/>
                  </a:lnTo>
                  <a:lnTo>
                    <a:pt x="5527" y="1347"/>
                  </a:lnTo>
                  <a:lnTo>
                    <a:pt x="5518" y="1415"/>
                  </a:lnTo>
                  <a:lnTo>
                    <a:pt x="5509" y="1483"/>
                  </a:lnTo>
                  <a:lnTo>
                    <a:pt x="5500" y="1551"/>
                  </a:lnTo>
                  <a:lnTo>
                    <a:pt x="5491" y="1617"/>
                  </a:lnTo>
                  <a:lnTo>
                    <a:pt x="5482" y="1681"/>
                  </a:lnTo>
                  <a:lnTo>
                    <a:pt x="5472" y="1743"/>
                  </a:lnTo>
                  <a:lnTo>
                    <a:pt x="5464" y="1796"/>
                  </a:lnTo>
                  <a:lnTo>
                    <a:pt x="5454" y="1858"/>
                  </a:lnTo>
                  <a:lnTo>
                    <a:pt x="5441" y="1930"/>
                  </a:lnTo>
                  <a:lnTo>
                    <a:pt x="5428" y="2005"/>
                  </a:lnTo>
                  <a:lnTo>
                    <a:pt x="5420" y="2044"/>
                  </a:lnTo>
                  <a:lnTo>
                    <a:pt x="5411" y="2083"/>
                  </a:lnTo>
                  <a:lnTo>
                    <a:pt x="5402" y="2122"/>
                  </a:lnTo>
                  <a:lnTo>
                    <a:pt x="5391" y="2162"/>
                  </a:lnTo>
                  <a:lnTo>
                    <a:pt x="5380" y="2201"/>
                  </a:lnTo>
                  <a:lnTo>
                    <a:pt x="5369" y="2238"/>
                  </a:lnTo>
                  <a:lnTo>
                    <a:pt x="5356" y="2274"/>
                  </a:lnTo>
                  <a:lnTo>
                    <a:pt x="5342" y="2310"/>
                  </a:lnTo>
                  <a:lnTo>
                    <a:pt x="5327" y="2342"/>
                  </a:lnTo>
                  <a:lnTo>
                    <a:pt x="5311" y="2374"/>
                  </a:lnTo>
                  <a:lnTo>
                    <a:pt x="5294" y="2402"/>
                  </a:lnTo>
                  <a:lnTo>
                    <a:pt x="5275" y="2428"/>
                  </a:lnTo>
                  <a:lnTo>
                    <a:pt x="5256" y="2451"/>
                  </a:lnTo>
                  <a:lnTo>
                    <a:pt x="5236" y="2470"/>
                  </a:lnTo>
                  <a:lnTo>
                    <a:pt x="5213" y="2486"/>
                  </a:lnTo>
                  <a:lnTo>
                    <a:pt x="5190" y="2498"/>
                  </a:lnTo>
                  <a:lnTo>
                    <a:pt x="5164" y="2505"/>
                  </a:lnTo>
                  <a:lnTo>
                    <a:pt x="5139" y="2508"/>
                  </a:lnTo>
                  <a:lnTo>
                    <a:pt x="5110" y="2505"/>
                  </a:lnTo>
                  <a:lnTo>
                    <a:pt x="5081" y="2498"/>
                  </a:lnTo>
                  <a:lnTo>
                    <a:pt x="5050" y="2485"/>
                  </a:lnTo>
                  <a:lnTo>
                    <a:pt x="5017" y="2466"/>
                  </a:lnTo>
                  <a:lnTo>
                    <a:pt x="4983" y="2441"/>
                  </a:lnTo>
                  <a:lnTo>
                    <a:pt x="4946" y="2409"/>
                  </a:lnTo>
                  <a:lnTo>
                    <a:pt x="4924" y="2373"/>
                  </a:lnTo>
                  <a:lnTo>
                    <a:pt x="4905" y="2330"/>
                  </a:lnTo>
                  <a:lnTo>
                    <a:pt x="4891" y="2284"/>
                  </a:lnTo>
                  <a:lnTo>
                    <a:pt x="4880" y="2233"/>
                  </a:lnTo>
                  <a:lnTo>
                    <a:pt x="4874" y="2178"/>
                  </a:lnTo>
                  <a:lnTo>
                    <a:pt x="4870" y="2120"/>
                  </a:lnTo>
                  <a:lnTo>
                    <a:pt x="4869" y="2059"/>
                  </a:lnTo>
                  <a:lnTo>
                    <a:pt x="4871" y="1994"/>
                  </a:lnTo>
                  <a:lnTo>
                    <a:pt x="4876" y="1926"/>
                  </a:lnTo>
                  <a:lnTo>
                    <a:pt x="4883" y="1856"/>
                  </a:lnTo>
                  <a:lnTo>
                    <a:pt x="4892" y="1784"/>
                  </a:lnTo>
                  <a:lnTo>
                    <a:pt x="4903" y="1710"/>
                  </a:lnTo>
                  <a:lnTo>
                    <a:pt x="4916" y="1634"/>
                  </a:lnTo>
                  <a:lnTo>
                    <a:pt x="4930" y="1558"/>
                  </a:lnTo>
                  <a:lnTo>
                    <a:pt x="4945" y="1479"/>
                  </a:lnTo>
                  <a:lnTo>
                    <a:pt x="4962" y="1400"/>
                  </a:lnTo>
                  <a:lnTo>
                    <a:pt x="4995" y="1241"/>
                  </a:lnTo>
                  <a:lnTo>
                    <a:pt x="5029" y="1081"/>
                  </a:lnTo>
                  <a:lnTo>
                    <a:pt x="5046" y="1002"/>
                  </a:lnTo>
                  <a:lnTo>
                    <a:pt x="5061" y="925"/>
                  </a:lnTo>
                  <a:lnTo>
                    <a:pt x="5077" y="848"/>
                  </a:lnTo>
                  <a:lnTo>
                    <a:pt x="5091" y="772"/>
                  </a:lnTo>
                  <a:lnTo>
                    <a:pt x="5104" y="699"/>
                  </a:lnTo>
                  <a:lnTo>
                    <a:pt x="5115" y="628"/>
                  </a:lnTo>
                  <a:lnTo>
                    <a:pt x="5126" y="558"/>
                  </a:lnTo>
                  <a:lnTo>
                    <a:pt x="5133" y="492"/>
                  </a:lnTo>
                  <a:lnTo>
                    <a:pt x="5138" y="428"/>
                  </a:lnTo>
                  <a:lnTo>
                    <a:pt x="5141" y="367"/>
                  </a:lnTo>
                  <a:lnTo>
                    <a:pt x="5141" y="310"/>
                  </a:lnTo>
                  <a:lnTo>
                    <a:pt x="5138" y="257"/>
                  </a:lnTo>
                  <a:lnTo>
                    <a:pt x="5067" y="205"/>
                  </a:lnTo>
                  <a:lnTo>
                    <a:pt x="5004" y="160"/>
                  </a:lnTo>
                  <a:lnTo>
                    <a:pt x="4976" y="141"/>
                  </a:lnTo>
                  <a:lnTo>
                    <a:pt x="4948" y="122"/>
                  </a:lnTo>
                  <a:lnTo>
                    <a:pt x="4922" y="106"/>
                  </a:lnTo>
                  <a:lnTo>
                    <a:pt x="4896" y="92"/>
                  </a:lnTo>
                  <a:lnTo>
                    <a:pt x="4872" y="77"/>
                  </a:lnTo>
                  <a:lnTo>
                    <a:pt x="4847" y="66"/>
                  </a:lnTo>
                  <a:lnTo>
                    <a:pt x="4824" y="55"/>
                  </a:lnTo>
                  <a:lnTo>
                    <a:pt x="4802" y="46"/>
                  </a:lnTo>
                  <a:lnTo>
                    <a:pt x="4778" y="38"/>
                  </a:lnTo>
                  <a:lnTo>
                    <a:pt x="4755" y="30"/>
                  </a:lnTo>
                  <a:lnTo>
                    <a:pt x="4731" y="23"/>
                  </a:lnTo>
                  <a:lnTo>
                    <a:pt x="4708" y="18"/>
                  </a:lnTo>
                  <a:lnTo>
                    <a:pt x="4683" y="14"/>
                  </a:lnTo>
                  <a:lnTo>
                    <a:pt x="4658" y="10"/>
                  </a:lnTo>
                  <a:lnTo>
                    <a:pt x="4631" y="7"/>
                  </a:lnTo>
                  <a:lnTo>
                    <a:pt x="4604" y="5"/>
                  </a:lnTo>
                  <a:lnTo>
                    <a:pt x="4544" y="2"/>
                  </a:lnTo>
                  <a:lnTo>
                    <a:pt x="4478" y="1"/>
                  </a:lnTo>
                  <a:lnTo>
                    <a:pt x="4402" y="2"/>
                  </a:lnTo>
                  <a:lnTo>
                    <a:pt x="4317" y="2"/>
                  </a:lnTo>
                  <a:lnTo>
                    <a:pt x="4221" y="3"/>
                  </a:lnTo>
                  <a:lnTo>
                    <a:pt x="4111" y="4"/>
                  </a:lnTo>
                  <a:lnTo>
                    <a:pt x="3999" y="3"/>
                  </a:lnTo>
                  <a:lnTo>
                    <a:pt x="3901" y="2"/>
                  </a:lnTo>
                  <a:lnTo>
                    <a:pt x="3816" y="1"/>
                  </a:lnTo>
                  <a:lnTo>
                    <a:pt x="3743" y="0"/>
                  </a:lnTo>
                  <a:lnTo>
                    <a:pt x="3679" y="0"/>
                  </a:lnTo>
                  <a:lnTo>
                    <a:pt x="3622" y="2"/>
                  </a:lnTo>
                  <a:lnTo>
                    <a:pt x="3595" y="4"/>
                  </a:lnTo>
                  <a:lnTo>
                    <a:pt x="3571" y="6"/>
                  </a:lnTo>
                  <a:lnTo>
                    <a:pt x="3546" y="9"/>
                  </a:lnTo>
                  <a:lnTo>
                    <a:pt x="3523" y="13"/>
                  </a:lnTo>
                  <a:lnTo>
                    <a:pt x="3501" y="17"/>
                  </a:lnTo>
                  <a:lnTo>
                    <a:pt x="3477" y="23"/>
                  </a:lnTo>
                  <a:lnTo>
                    <a:pt x="3455" y="30"/>
                  </a:lnTo>
                  <a:lnTo>
                    <a:pt x="3432" y="38"/>
                  </a:lnTo>
                  <a:lnTo>
                    <a:pt x="3409" y="46"/>
                  </a:lnTo>
                  <a:lnTo>
                    <a:pt x="3386" y="56"/>
                  </a:lnTo>
                  <a:lnTo>
                    <a:pt x="3360" y="67"/>
                  </a:lnTo>
                  <a:lnTo>
                    <a:pt x="3335" y="79"/>
                  </a:lnTo>
                  <a:lnTo>
                    <a:pt x="3279" y="109"/>
                  </a:lnTo>
                  <a:lnTo>
                    <a:pt x="3215" y="144"/>
                  </a:lnTo>
                  <a:lnTo>
                    <a:pt x="3143" y="186"/>
                  </a:lnTo>
                  <a:lnTo>
                    <a:pt x="3061" y="235"/>
                  </a:lnTo>
                  <a:lnTo>
                    <a:pt x="3057" y="273"/>
                  </a:lnTo>
                  <a:lnTo>
                    <a:pt x="3056" y="312"/>
                  </a:lnTo>
                  <a:lnTo>
                    <a:pt x="3055" y="350"/>
                  </a:lnTo>
                  <a:lnTo>
                    <a:pt x="3055" y="390"/>
                  </a:lnTo>
                  <a:lnTo>
                    <a:pt x="3056" y="431"/>
                  </a:lnTo>
                  <a:lnTo>
                    <a:pt x="3059" y="471"/>
                  </a:lnTo>
                  <a:lnTo>
                    <a:pt x="3062" y="512"/>
                  </a:lnTo>
                  <a:lnTo>
                    <a:pt x="3065" y="553"/>
                  </a:lnTo>
                  <a:lnTo>
                    <a:pt x="3068" y="595"/>
                  </a:lnTo>
                  <a:lnTo>
                    <a:pt x="3072" y="637"/>
                  </a:lnTo>
                  <a:lnTo>
                    <a:pt x="3077" y="680"/>
                  </a:lnTo>
                  <a:lnTo>
                    <a:pt x="3082" y="721"/>
                  </a:lnTo>
                  <a:lnTo>
                    <a:pt x="3094" y="807"/>
                  </a:lnTo>
                  <a:lnTo>
                    <a:pt x="3108" y="892"/>
                  </a:lnTo>
                  <a:lnTo>
                    <a:pt x="3123" y="977"/>
                  </a:lnTo>
                  <a:lnTo>
                    <a:pt x="3138" y="1063"/>
                  </a:lnTo>
                  <a:lnTo>
                    <a:pt x="3154" y="1146"/>
                  </a:lnTo>
                  <a:lnTo>
                    <a:pt x="3171" y="1229"/>
                  </a:lnTo>
                  <a:lnTo>
                    <a:pt x="3186" y="1310"/>
                  </a:lnTo>
                  <a:lnTo>
                    <a:pt x="3201" y="1390"/>
                  </a:lnTo>
                  <a:lnTo>
                    <a:pt x="3216" y="1467"/>
                  </a:lnTo>
                  <a:lnTo>
                    <a:pt x="3230" y="1541"/>
                  </a:lnTo>
                  <a:lnTo>
                    <a:pt x="3238" y="1587"/>
                  </a:lnTo>
                  <a:lnTo>
                    <a:pt x="3247" y="1632"/>
                  </a:lnTo>
                  <a:lnTo>
                    <a:pt x="3256" y="1677"/>
                  </a:lnTo>
                  <a:lnTo>
                    <a:pt x="3266" y="1722"/>
                  </a:lnTo>
                  <a:lnTo>
                    <a:pt x="3288" y="1810"/>
                  </a:lnTo>
                  <a:lnTo>
                    <a:pt x="3307" y="1897"/>
                  </a:lnTo>
                  <a:lnTo>
                    <a:pt x="3317" y="1939"/>
                  </a:lnTo>
                  <a:lnTo>
                    <a:pt x="3325" y="1979"/>
                  </a:lnTo>
                  <a:lnTo>
                    <a:pt x="3333" y="2020"/>
                  </a:lnTo>
                  <a:lnTo>
                    <a:pt x="3340" y="2060"/>
                  </a:lnTo>
                  <a:lnTo>
                    <a:pt x="3345" y="2098"/>
                  </a:lnTo>
                  <a:lnTo>
                    <a:pt x="3348" y="2134"/>
                  </a:lnTo>
                  <a:lnTo>
                    <a:pt x="3350" y="2170"/>
                  </a:lnTo>
                  <a:lnTo>
                    <a:pt x="3350" y="2204"/>
                  </a:lnTo>
                  <a:lnTo>
                    <a:pt x="3348" y="2236"/>
                  </a:lnTo>
                  <a:lnTo>
                    <a:pt x="3343" y="2268"/>
                  </a:lnTo>
                  <a:lnTo>
                    <a:pt x="3336" y="2296"/>
                  </a:lnTo>
                  <a:lnTo>
                    <a:pt x="3325" y="2324"/>
                  </a:lnTo>
                  <a:lnTo>
                    <a:pt x="3313" y="2349"/>
                  </a:lnTo>
                  <a:lnTo>
                    <a:pt x="3297" y="2372"/>
                  </a:lnTo>
                  <a:lnTo>
                    <a:pt x="3278" y="2393"/>
                  </a:lnTo>
                  <a:lnTo>
                    <a:pt x="3255" y="2411"/>
                  </a:lnTo>
                  <a:lnTo>
                    <a:pt x="3229" y="2428"/>
                  </a:lnTo>
                  <a:lnTo>
                    <a:pt x="3198" y="2442"/>
                  </a:lnTo>
                  <a:lnTo>
                    <a:pt x="3163" y="2453"/>
                  </a:lnTo>
                  <a:lnTo>
                    <a:pt x="3125" y="2462"/>
                  </a:lnTo>
                  <a:lnTo>
                    <a:pt x="3081" y="2468"/>
                  </a:lnTo>
                  <a:lnTo>
                    <a:pt x="3033" y="2470"/>
                  </a:lnTo>
                  <a:lnTo>
                    <a:pt x="2980" y="2471"/>
                  </a:lnTo>
                  <a:lnTo>
                    <a:pt x="2922" y="2468"/>
                  </a:lnTo>
                  <a:lnTo>
                    <a:pt x="2907" y="2440"/>
                  </a:lnTo>
                  <a:lnTo>
                    <a:pt x="2892" y="2409"/>
                  </a:lnTo>
                  <a:lnTo>
                    <a:pt x="2878" y="2377"/>
                  </a:lnTo>
                  <a:lnTo>
                    <a:pt x="2864" y="2341"/>
                  </a:lnTo>
                  <a:lnTo>
                    <a:pt x="2851" y="2304"/>
                  </a:lnTo>
                  <a:lnTo>
                    <a:pt x="2836" y="2265"/>
                  </a:lnTo>
                  <a:lnTo>
                    <a:pt x="2823" y="2223"/>
                  </a:lnTo>
                  <a:lnTo>
                    <a:pt x="2809" y="2179"/>
                  </a:lnTo>
                  <a:lnTo>
                    <a:pt x="2796" y="2134"/>
                  </a:lnTo>
                  <a:lnTo>
                    <a:pt x="2783" y="2088"/>
                  </a:lnTo>
                  <a:lnTo>
                    <a:pt x="2770" y="2041"/>
                  </a:lnTo>
                  <a:lnTo>
                    <a:pt x="2758" y="1992"/>
                  </a:lnTo>
                  <a:lnTo>
                    <a:pt x="2747" y="1942"/>
                  </a:lnTo>
                  <a:lnTo>
                    <a:pt x="2735" y="1891"/>
                  </a:lnTo>
                  <a:lnTo>
                    <a:pt x="2724" y="1840"/>
                  </a:lnTo>
                  <a:lnTo>
                    <a:pt x="2713" y="1788"/>
                  </a:lnTo>
                  <a:lnTo>
                    <a:pt x="2703" y="1736"/>
                  </a:lnTo>
                  <a:lnTo>
                    <a:pt x="2694" y="1684"/>
                  </a:lnTo>
                  <a:lnTo>
                    <a:pt x="2685" y="1631"/>
                  </a:lnTo>
                  <a:lnTo>
                    <a:pt x="2676" y="1579"/>
                  </a:lnTo>
                  <a:lnTo>
                    <a:pt x="2669" y="1527"/>
                  </a:lnTo>
                  <a:lnTo>
                    <a:pt x="2662" y="1476"/>
                  </a:lnTo>
                  <a:lnTo>
                    <a:pt x="2656" y="1425"/>
                  </a:lnTo>
                  <a:lnTo>
                    <a:pt x="2650" y="1374"/>
                  </a:lnTo>
                  <a:lnTo>
                    <a:pt x="2646" y="1325"/>
                  </a:lnTo>
                  <a:lnTo>
                    <a:pt x="2642" y="1278"/>
                  </a:lnTo>
                  <a:lnTo>
                    <a:pt x="2639" y="1231"/>
                  </a:lnTo>
                  <a:lnTo>
                    <a:pt x="2636" y="1185"/>
                  </a:lnTo>
                  <a:lnTo>
                    <a:pt x="2635" y="1141"/>
                  </a:lnTo>
                  <a:lnTo>
                    <a:pt x="2634" y="1099"/>
                  </a:lnTo>
                  <a:lnTo>
                    <a:pt x="2635" y="1058"/>
                  </a:lnTo>
                  <a:lnTo>
                    <a:pt x="2636" y="10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645EB78-1220-BF44-3334-CBDB0C583E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6" y="2508"/>
              <a:ext cx="379" cy="378"/>
            </a:xfrm>
            <a:custGeom>
              <a:avLst/>
              <a:gdLst>
                <a:gd name="T0" fmla="*/ 7109 w 7582"/>
                <a:gd name="T1" fmla="*/ 1746 h 7556"/>
                <a:gd name="T2" fmla="*/ 6924 w 7582"/>
                <a:gd name="T3" fmla="*/ 1903 h 7556"/>
                <a:gd name="T4" fmla="*/ 6612 w 7582"/>
                <a:gd name="T5" fmla="*/ 2253 h 7556"/>
                <a:gd name="T6" fmla="*/ 6388 w 7582"/>
                <a:gd name="T7" fmla="*/ 2447 h 7556"/>
                <a:gd name="T8" fmla="*/ 6044 w 7582"/>
                <a:gd name="T9" fmla="*/ 2533 h 7556"/>
                <a:gd name="T10" fmla="*/ 5660 w 7582"/>
                <a:gd name="T11" fmla="*/ 2466 h 7556"/>
                <a:gd name="T12" fmla="*/ 5317 w 7582"/>
                <a:gd name="T13" fmla="*/ 2263 h 7556"/>
                <a:gd name="T14" fmla="*/ 5102 w 7582"/>
                <a:gd name="T15" fmla="*/ 1933 h 7556"/>
                <a:gd name="T16" fmla="*/ 5058 w 7582"/>
                <a:gd name="T17" fmla="*/ 1576 h 7556"/>
                <a:gd name="T18" fmla="*/ 5082 w 7582"/>
                <a:gd name="T19" fmla="*/ 1343 h 7556"/>
                <a:gd name="T20" fmla="*/ 5131 w 7582"/>
                <a:gd name="T21" fmla="*/ 1199 h 7556"/>
                <a:gd name="T22" fmla="*/ 5229 w 7582"/>
                <a:gd name="T23" fmla="*/ 1057 h 7556"/>
                <a:gd name="T24" fmla="*/ 5428 w 7582"/>
                <a:gd name="T25" fmla="*/ 865 h 7556"/>
                <a:gd name="T26" fmla="*/ 5682 w 7582"/>
                <a:gd name="T27" fmla="*/ 643 h 7556"/>
                <a:gd name="T28" fmla="*/ 5830 w 7582"/>
                <a:gd name="T29" fmla="*/ 466 h 7556"/>
                <a:gd name="T30" fmla="*/ 5800 w 7582"/>
                <a:gd name="T31" fmla="*/ 181 h 7556"/>
                <a:gd name="T32" fmla="*/ 5348 w 7582"/>
                <a:gd name="T33" fmla="*/ 0 h 7556"/>
                <a:gd name="T34" fmla="*/ 4834 w 7582"/>
                <a:gd name="T35" fmla="*/ 160 h 7556"/>
                <a:gd name="T36" fmla="*/ 4356 w 7582"/>
                <a:gd name="T37" fmla="*/ 532 h 7556"/>
                <a:gd name="T38" fmla="*/ 4003 w 7582"/>
                <a:gd name="T39" fmla="*/ 985 h 7556"/>
                <a:gd name="T40" fmla="*/ 3836 w 7582"/>
                <a:gd name="T41" fmla="*/ 1415 h 7556"/>
                <a:gd name="T42" fmla="*/ 3796 w 7582"/>
                <a:gd name="T43" fmla="*/ 1789 h 7556"/>
                <a:gd name="T44" fmla="*/ 3838 w 7582"/>
                <a:gd name="T45" fmla="*/ 2228 h 7556"/>
                <a:gd name="T46" fmla="*/ 3849 w 7582"/>
                <a:gd name="T47" fmla="*/ 2510 h 7556"/>
                <a:gd name="T48" fmla="*/ 3672 w 7582"/>
                <a:gd name="T49" fmla="*/ 2781 h 7556"/>
                <a:gd name="T50" fmla="*/ 3080 w 7582"/>
                <a:gd name="T51" fmla="*/ 3400 h 7556"/>
                <a:gd name="T52" fmla="*/ 1634 w 7582"/>
                <a:gd name="T53" fmla="*/ 4841 h 7556"/>
                <a:gd name="T54" fmla="*/ 1111 w 7582"/>
                <a:gd name="T55" fmla="*/ 5360 h 7556"/>
                <a:gd name="T56" fmla="*/ 749 w 7582"/>
                <a:gd name="T57" fmla="*/ 5723 h 7556"/>
                <a:gd name="T58" fmla="*/ 282 w 7582"/>
                <a:gd name="T59" fmla="*/ 6200 h 7556"/>
                <a:gd name="T60" fmla="*/ 0 w 7582"/>
                <a:gd name="T61" fmla="*/ 6844 h 7556"/>
                <a:gd name="T62" fmla="*/ 185 w 7582"/>
                <a:gd name="T63" fmla="*/ 7306 h 7556"/>
                <a:gd name="T64" fmla="*/ 632 w 7582"/>
                <a:gd name="T65" fmla="*/ 7539 h 7556"/>
                <a:gd name="T66" fmla="*/ 1132 w 7582"/>
                <a:gd name="T67" fmla="*/ 7494 h 7556"/>
                <a:gd name="T68" fmla="*/ 4842 w 7582"/>
                <a:gd name="T69" fmla="*/ 3858 h 7556"/>
                <a:gd name="T70" fmla="*/ 5053 w 7582"/>
                <a:gd name="T71" fmla="*/ 3723 h 7556"/>
                <a:gd name="T72" fmla="*/ 5287 w 7582"/>
                <a:gd name="T73" fmla="*/ 3748 h 7556"/>
                <a:gd name="T74" fmla="*/ 5593 w 7582"/>
                <a:gd name="T75" fmla="*/ 3795 h 7556"/>
                <a:gd name="T76" fmla="*/ 6116 w 7582"/>
                <a:gd name="T77" fmla="*/ 3754 h 7556"/>
                <a:gd name="T78" fmla="*/ 6648 w 7582"/>
                <a:gd name="T79" fmla="*/ 3544 h 7556"/>
                <a:gd name="T80" fmla="*/ 7100 w 7582"/>
                <a:gd name="T81" fmla="*/ 3176 h 7556"/>
                <a:gd name="T82" fmla="*/ 7426 w 7582"/>
                <a:gd name="T83" fmla="*/ 2686 h 7556"/>
                <a:gd name="T84" fmla="*/ 7578 w 7582"/>
                <a:gd name="T85" fmla="*/ 2110 h 7556"/>
                <a:gd name="T86" fmla="*/ 607 w 7582"/>
                <a:gd name="T87" fmla="*/ 6484 h 7556"/>
                <a:gd name="T88" fmla="*/ 522 w 7582"/>
                <a:gd name="T89" fmla="*/ 6507 h 7556"/>
                <a:gd name="T90" fmla="*/ 483 w 7582"/>
                <a:gd name="T91" fmla="*/ 6547 h 7556"/>
                <a:gd name="T92" fmla="*/ 414 w 7582"/>
                <a:gd name="T93" fmla="*/ 6759 h 7556"/>
                <a:gd name="T94" fmla="*/ 452 w 7582"/>
                <a:gd name="T95" fmla="*/ 6952 h 7556"/>
                <a:gd name="T96" fmla="*/ 578 w 7582"/>
                <a:gd name="T97" fmla="*/ 7095 h 7556"/>
                <a:gd name="T98" fmla="*/ 760 w 7582"/>
                <a:gd name="T99" fmla="*/ 7161 h 7556"/>
                <a:gd name="T100" fmla="*/ 966 w 7582"/>
                <a:gd name="T101" fmla="*/ 7119 h 7556"/>
                <a:gd name="T102" fmla="*/ 1147 w 7582"/>
                <a:gd name="T103" fmla="*/ 6931 h 7556"/>
                <a:gd name="T104" fmla="*/ 1164 w 7582"/>
                <a:gd name="T105" fmla="*/ 6690 h 7556"/>
                <a:gd name="T106" fmla="*/ 1047 w 7582"/>
                <a:gd name="T107" fmla="*/ 6486 h 7556"/>
                <a:gd name="T108" fmla="*/ 833 w 7582"/>
                <a:gd name="T109" fmla="*/ 6404 h 7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582" h="7556">
                  <a:moveTo>
                    <a:pt x="7582" y="1935"/>
                  </a:moveTo>
                  <a:lnTo>
                    <a:pt x="7272" y="1654"/>
                  </a:lnTo>
                  <a:lnTo>
                    <a:pt x="7238" y="1671"/>
                  </a:lnTo>
                  <a:lnTo>
                    <a:pt x="7204" y="1688"/>
                  </a:lnTo>
                  <a:lnTo>
                    <a:pt x="7171" y="1706"/>
                  </a:lnTo>
                  <a:lnTo>
                    <a:pt x="7140" y="1726"/>
                  </a:lnTo>
                  <a:lnTo>
                    <a:pt x="7109" y="1746"/>
                  </a:lnTo>
                  <a:lnTo>
                    <a:pt x="7081" y="1766"/>
                  </a:lnTo>
                  <a:lnTo>
                    <a:pt x="7052" y="1788"/>
                  </a:lnTo>
                  <a:lnTo>
                    <a:pt x="7025" y="1810"/>
                  </a:lnTo>
                  <a:lnTo>
                    <a:pt x="6999" y="1833"/>
                  </a:lnTo>
                  <a:lnTo>
                    <a:pt x="6973" y="1855"/>
                  </a:lnTo>
                  <a:lnTo>
                    <a:pt x="6948" y="1879"/>
                  </a:lnTo>
                  <a:lnTo>
                    <a:pt x="6924" y="1903"/>
                  </a:lnTo>
                  <a:lnTo>
                    <a:pt x="6877" y="1952"/>
                  </a:lnTo>
                  <a:lnTo>
                    <a:pt x="6831" y="2002"/>
                  </a:lnTo>
                  <a:lnTo>
                    <a:pt x="6787" y="2053"/>
                  </a:lnTo>
                  <a:lnTo>
                    <a:pt x="6744" y="2103"/>
                  </a:lnTo>
                  <a:lnTo>
                    <a:pt x="6701" y="2154"/>
                  </a:lnTo>
                  <a:lnTo>
                    <a:pt x="6657" y="2204"/>
                  </a:lnTo>
                  <a:lnTo>
                    <a:pt x="6612" y="2253"/>
                  </a:lnTo>
                  <a:lnTo>
                    <a:pt x="6566" y="2301"/>
                  </a:lnTo>
                  <a:lnTo>
                    <a:pt x="6542" y="2325"/>
                  </a:lnTo>
                  <a:lnTo>
                    <a:pt x="6517" y="2348"/>
                  </a:lnTo>
                  <a:lnTo>
                    <a:pt x="6493" y="2371"/>
                  </a:lnTo>
                  <a:lnTo>
                    <a:pt x="6467" y="2393"/>
                  </a:lnTo>
                  <a:lnTo>
                    <a:pt x="6429" y="2421"/>
                  </a:lnTo>
                  <a:lnTo>
                    <a:pt x="6388" y="2447"/>
                  </a:lnTo>
                  <a:lnTo>
                    <a:pt x="6344" y="2468"/>
                  </a:lnTo>
                  <a:lnTo>
                    <a:pt x="6298" y="2488"/>
                  </a:lnTo>
                  <a:lnTo>
                    <a:pt x="6250" y="2503"/>
                  </a:lnTo>
                  <a:lnTo>
                    <a:pt x="6202" y="2515"/>
                  </a:lnTo>
                  <a:lnTo>
                    <a:pt x="6151" y="2523"/>
                  </a:lnTo>
                  <a:lnTo>
                    <a:pt x="6098" y="2529"/>
                  </a:lnTo>
                  <a:lnTo>
                    <a:pt x="6044" y="2533"/>
                  </a:lnTo>
                  <a:lnTo>
                    <a:pt x="5990" y="2531"/>
                  </a:lnTo>
                  <a:lnTo>
                    <a:pt x="5935" y="2528"/>
                  </a:lnTo>
                  <a:lnTo>
                    <a:pt x="5880" y="2522"/>
                  </a:lnTo>
                  <a:lnTo>
                    <a:pt x="5824" y="2512"/>
                  </a:lnTo>
                  <a:lnTo>
                    <a:pt x="5769" y="2500"/>
                  </a:lnTo>
                  <a:lnTo>
                    <a:pt x="5714" y="2485"/>
                  </a:lnTo>
                  <a:lnTo>
                    <a:pt x="5660" y="2466"/>
                  </a:lnTo>
                  <a:lnTo>
                    <a:pt x="5606" y="2446"/>
                  </a:lnTo>
                  <a:lnTo>
                    <a:pt x="5554" y="2422"/>
                  </a:lnTo>
                  <a:lnTo>
                    <a:pt x="5503" y="2396"/>
                  </a:lnTo>
                  <a:lnTo>
                    <a:pt x="5454" y="2366"/>
                  </a:lnTo>
                  <a:lnTo>
                    <a:pt x="5406" y="2335"/>
                  </a:lnTo>
                  <a:lnTo>
                    <a:pt x="5361" y="2300"/>
                  </a:lnTo>
                  <a:lnTo>
                    <a:pt x="5317" y="2263"/>
                  </a:lnTo>
                  <a:lnTo>
                    <a:pt x="5278" y="2223"/>
                  </a:lnTo>
                  <a:lnTo>
                    <a:pt x="5240" y="2181"/>
                  </a:lnTo>
                  <a:lnTo>
                    <a:pt x="5205" y="2136"/>
                  </a:lnTo>
                  <a:lnTo>
                    <a:pt x="5174" y="2089"/>
                  </a:lnTo>
                  <a:lnTo>
                    <a:pt x="5146" y="2039"/>
                  </a:lnTo>
                  <a:lnTo>
                    <a:pt x="5122" y="1987"/>
                  </a:lnTo>
                  <a:lnTo>
                    <a:pt x="5102" y="1933"/>
                  </a:lnTo>
                  <a:lnTo>
                    <a:pt x="5086" y="1877"/>
                  </a:lnTo>
                  <a:lnTo>
                    <a:pt x="5075" y="1818"/>
                  </a:lnTo>
                  <a:lnTo>
                    <a:pt x="5069" y="1770"/>
                  </a:lnTo>
                  <a:lnTo>
                    <a:pt x="5064" y="1722"/>
                  </a:lnTo>
                  <a:lnTo>
                    <a:pt x="5061" y="1674"/>
                  </a:lnTo>
                  <a:lnTo>
                    <a:pt x="5059" y="1625"/>
                  </a:lnTo>
                  <a:lnTo>
                    <a:pt x="5058" y="1576"/>
                  </a:lnTo>
                  <a:lnTo>
                    <a:pt x="5059" y="1528"/>
                  </a:lnTo>
                  <a:lnTo>
                    <a:pt x="5062" y="1480"/>
                  </a:lnTo>
                  <a:lnTo>
                    <a:pt x="5067" y="1433"/>
                  </a:lnTo>
                  <a:lnTo>
                    <a:pt x="5070" y="1410"/>
                  </a:lnTo>
                  <a:lnTo>
                    <a:pt x="5074" y="1387"/>
                  </a:lnTo>
                  <a:lnTo>
                    <a:pt x="5078" y="1365"/>
                  </a:lnTo>
                  <a:lnTo>
                    <a:pt x="5082" y="1343"/>
                  </a:lnTo>
                  <a:lnTo>
                    <a:pt x="5088" y="1320"/>
                  </a:lnTo>
                  <a:lnTo>
                    <a:pt x="5093" y="1299"/>
                  </a:lnTo>
                  <a:lnTo>
                    <a:pt x="5100" y="1278"/>
                  </a:lnTo>
                  <a:lnTo>
                    <a:pt x="5106" y="1258"/>
                  </a:lnTo>
                  <a:lnTo>
                    <a:pt x="5115" y="1238"/>
                  </a:lnTo>
                  <a:lnTo>
                    <a:pt x="5123" y="1217"/>
                  </a:lnTo>
                  <a:lnTo>
                    <a:pt x="5131" y="1199"/>
                  </a:lnTo>
                  <a:lnTo>
                    <a:pt x="5140" y="1180"/>
                  </a:lnTo>
                  <a:lnTo>
                    <a:pt x="5150" y="1162"/>
                  </a:lnTo>
                  <a:lnTo>
                    <a:pt x="5160" y="1145"/>
                  </a:lnTo>
                  <a:lnTo>
                    <a:pt x="5172" y="1128"/>
                  </a:lnTo>
                  <a:lnTo>
                    <a:pt x="5184" y="1111"/>
                  </a:lnTo>
                  <a:lnTo>
                    <a:pt x="5206" y="1084"/>
                  </a:lnTo>
                  <a:lnTo>
                    <a:pt x="5229" y="1057"/>
                  </a:lnTo>
                  <a:lnTo>
                    <a:pt x="5252" y="1031"/>
                  </a:lnTo>
                  <a:lnTo>
                    <a:pt x="5277" y="1005"/>
                  </a:lnTo>
                  <a:lnTo>
                    <a:pt x="5301" y="981"/>
                  </a:lnTo>
                  <a:lnTo>
                    <a:pt x="5325" y="958"/>
                  </a:lnTo>
                  <a:lnTo>
                    <a:pt x="5351" y="933"/>
                  </a:lnTo>
                  <a:lnTo>
                    <a:pt x="5376" y="911"/>
                  </a:lnTo>
                  <a:lnTo>
                    <a:pt x="5428" y="865"/>
                  </a:lnTo>
                  <a:lnTo>
                    <a:pt x="5480" y="821"/>
                  </a:lnTo>
                  <a:lnTo>
                    <a:pt x="5532" y="777"/>
                  </a:lnTo>
                  <a:lnTo>
                    <a:pt x="5583" y="733"/>
                  </a:lnTo>
                  <a:lnTo>
                    <a:pt x="5609" y="711"/>
                  </a:lnTo>
                  <a:lnTo>
                    <a:pt x="5633" y="689"/>
                  </a:lnTo>
                  <a:lnTo>
                    <a:pt x="5658" y="666"/>
                  </a:lnTo>
                  <a:lnTo>
                    <a:pt x="5682" y="643"/>
                  </a:lnTo>
                  <a:lnTo>
                    <a:pt x="5705" y="619"/>
                  </a:lnTo>
                  <a:lnTo>
                    <a:pt x="5728" y="596"/>
                  </a:lnTo>
                  <a:lnTo>
                    <a:pt x="5749" y="571"/>
                  </a:lnTo>
                  <a:lnTo>
                    <a:pt x="5771" y="546"/>
                  </a:lnTo>
                  <a:lnTo>
                    <a:pt x="5791" y="520"/>
                  </a:lnTo>
                  <a:lnTo>
                    <a:pt x="5811" y="494"/>
                  </a:lnTo>
                  <a:lnTo>
                    <a:pt x="5830" y="466"/>
                  </a:lnTo>
                  <a:lnTo>
                    <a:pt x="5847" y="438"/>
                  </a:lnTo>
                  <a:lnTo>
                    <a:pt x="5863" y="408"/>
                  </a:lnTo>
                  <a:lnTo>
                    <a:pt x="5879" y="378"/>
                  </a:lnTo>
                  <a:lnTo>
                    <a:pt x="5893" y="346"/>
                  </a:lnTo>
                  <a:lnTo>
                    <a:pt x="5906" y="314"/>
                  </a:lnTo>
                  <a:lnTo>
                    <a:pt x="5855" y="242"/>
                  </a:lnTo>
                  <a:lnTo>
                    <a:pt x="5800" y="181"/>
                  </a:lnTo>
                  <a:lnTo>
                    <a:pt x="5743" y="129"/>
                  </a:lnTo>
                  <a:lnTo>
                    <a:pt x="5683" y="86"/>
                  </a:lnTo>
                  <a:lnTo>
                    <a:pt x="5620" y="53"/>
                  </a:lnTo>
                  <a:lnTo>
                    <a:pt x="5555" y="27"/>
                  </a:lnTo>
                  <a:lnTo>
                    <a:pt x="5487" y="11"/>
                  </a:lnTo>
                  <a:lnTo>
                    <a:pt x="5418" y="1"/>
                  </a:lnTo>
                  <a:lnTo>
                    <a:pt x="5348" y="0"/>
                  </a:lnTo>
                  <a:lnTo>
                    <a:pt x="5276" y="4"/>
                  </a:lnTo>
                  <a:lnTo>
                    <a:pt x="5203" y="16"/>
                  </a:lnTo>
                  <a:lnTo>
                    <a:pt x="5130" y="34"/>
                  </a:lnTo>
                  <a:lnTo>
                    <a:pt x="5056" y="58"/>
                  </a:lnTo>
                  <a:lnTo>
                    <a:pt x="4982" y="86"/>
                  </a:lnTo>
                  <a:lnTo>
                    <a:pt x="4908" y="121"/>
                  </a:lnTo>
                  <a:lnTo>
                    <a:pt x="4834" y="160"/>
                  </a:lnTo>
                  <a:lnTo>
                    <a:pt x="4762" y="204"/>
                  </a:lnTo>
                  <a:lnTo>
                    <a:pt x="4691" y="251"/>
                  </a:lnTo>
                  <a:lnTo>
                    <a:pt x="4619" y="301"/>
                  </a:lnTo>
                  <a:lnTo>
                    <a:pt x="4551" y="355"/>
                  </a:lnTo>
                  <a:lnTo>
                    <a:pt x="4484" y="411"/>
                  </a:lnTo>
                  <a:lnTo>
                    <a:pt x="4419" y="471"/>
                  </a:lnTo>
                  <a:lnTo>
                    <a:pt x="4356" y="532"/>
                  </a:lnTo>
                  <a:lnTo>
                    <a:pt x="4296" y="595"/>
                  </a:lnTo>
                  <a:lnTo>
                    <a:pt x="4237" y="659"/>
                  </a:lnTo>
                  <a:lnTo>
                    <a:pt x="4183" y="724"/>
                  </a:lnTo>
                  <a:lnTo>
                    <a:pt x="4133" y="789"/>
                  </a:lnTo>
                  <a:lnTo>
                    <a:pt x="4086" y="856"/>
                  </a:lnTo>
                  <a:lnTo>
                    <a:pt x="4042" y="921"/>
                  </a:lnTo>
                  <a:lnTo>
                    <a:pt x="4003" y="985"/>
                  </a:lnTo>
                  <a:lnTo>
                    <a:pt x="3969" y="1049"/>
                  </a:lnTo>
                  <a:lnTo>
                    <a:pt x="3939" y="1111"/>
                  </a:lnTo>
                  <a:lnTo>
                    <a:pt x="3912" y="1175"/>
                  </a:lnTo>
                  <a:lnTo>
                    <a:pt x="3888" y="1237"/>
                  </a:lnTo>
                  <a:lnTo>
                    <a:pt x="3869" y="1298"/>
                  </a:lnTo>
                  <a:lnTo>
                    <a:pt x="3850" y="1357"/>
                  </a:lnTo>
                  <a:lnTo>
                    <a:pt x="3836" y="1415"/>
                  </a:lnTo>
                  <a:lnTo>
                    <a:pt x="3824" y="1472"/>
                  </a:lnTo>
                  <a:lnTo>
                    <a:pt x="3815" y="1528"/>
                  </a:lnTo>
                  <a:lnTo>
                    <a:pt x="3807" y="1582"/>
                  </a:lnTo>
                  <a:lnTo>
                    <a:pt x="3801" y="1636"/>
                  </a:lnTo>
                  <a:lnTo>
                    <a:pt x="3798" y="1688"/>
                  </a:lnTo>
                  <a:lnTo>
                    <a:pt x="3796" y="1739"/>
                  </a:lnTo>
                  <a:lnTo>
                    <a:pt x="3796" y="1789"/>
                  </a:lnTo>
                  <a:lnTo>
                    <a:pt x="3797" y="1838"/>
                  </a:lnTo>
                  <a:lnTo>
                    <a:pt x="3799" y="1885"/>
                  </a:lnTo>
                  <a:lnTo>
                    <a:pt x="3802" y="1931"/>
                  </a:lnTo>
                  <a:lnTo>
                    <a:pt x="3807" y="1977"/>
                  </a:lnTo>
                  <a:lnTo>
                    <a:pt x="3816" y="2065"/>
                  </a:lnTo>
                  <a:lnTo>
                    <a:pt x="3827" y="2148"/>
                  </a:lnTo>
                  <a:lnTo>
                    <a:pt x="3838" y="2228"/>
                  </a:lnTo>
                  <a:lnTo>
                    <a:pt x="3846" y="2303"/>
                  </a:lnTo>
                  <a:lnTo>
                    <a:pt x="3850" y="2340"/>
                  </a:lnTo>
                  <a:lnTo>
                    <a:pt x="3852" y="2376"/>
                  </a:lnTo>
                  <a:lnTo>
                    <a:pt x="3853" y="2411"/>
                  </a:lnTo>
                  <a:lnTo>
                    <a:pt x="3854" y="2445"/>
                  </a:lnTo>
                  <a:lnTo>
                    <a:pt x="3852" y="2477"/>
                  </a:lnTo>
                  <a:lnTo>
                    <a:pt x="3849" y="2510"/>
                  </a:lnTo>
                  <a:lnTo>
                    <a:pt x="3844" y="2542"/>
                  </a:lnTo>
                  <a:lnTo>
                    <a:pt x="3838" y="2572"/>
                  </a:lnTo>
                  <a:lnTo>
                    <a:pt x="3827" y="2593"/>
                  </a:lnTo>
                  <a:lnTo>
                    <a:pt x="3804" y="2625"/>
                  </a:lnTo>
                  <a:lnTo>
                    <a:pt x="3771" y="2667"/>
                  </a:lnTo>
                  <a:lnTo>
                    <a:pt x="3726" y="2720"/>
                  </a:lnTo>
                  <a:lnTo>
                    <a:pt x="3672" y="2781"/>
                  </a:lnTo>
                  <a:lnTo>
                    <a:pt x="3609" y="2850"/>
                  </a:lnTo>
                  <a:lnTo>
                    <a:pt x="3537" y="2928"/>
                  </a:lnTo>
                  <a:lnTo>
                    <a:pt x="3457" y="3011"/>
                  </a:lnTo>
                  <a:lnTo>
                    <a:pt x="3372" y="3101"/>
                  </a:lnTo>
                  <a:lnTo>
                    <a:pt x="3279" y="3197"/>
                  </a:lnTo>
                  <a:lnTo>
                    <a:pt x="3182" y="3297"/>
                  </a:lnTo>
                  <a:lnTo>
                    <a:pt x="3080" y="3400"/>
                  </a:lnTo>
                  <a:lnTo>
                    <a:pt x="2867" y="3615"/>
                  </a:lnTo>
                  <a:lnTo>
                    <a:pt x="2646" y="3839"/>
                  </a:lnTo>
                  <a:lnTo>
                    <a:pt x="2422" y="4062"/>
                  </a:lnTo>
                  <a:lnTo>
                    <a:pt x="2203" y="4279"/>
                  </a:lnTo>
                  <a:lnTo>
                    <a:pt x="1994" y="4485"/>
                  </a:lnTo>
                  <a:lnTo>
                    <a:pt x="1803" y="4675"/>
                  </a:lnTo>
                  <a:lnTo>
                    <a:pt x="1634" y="4841"/>
                  </a:lnTo>
                  <a:lnTo>
                    <a:pt x="1493" y="4979"/>
                  </a:lnTo>
                  <a:lnTo>
                    <a:pt x="1389" y="5081"/>
                  </a:lnTo>
                  <a:lnTo>
                    <a:pt x="1326" y="5144"/>
                  </a:lnTo>
                  <a:lnTo>
                    <a:pt x="1271" y="5199"/>
                  </a:lnTo>
                  <a:lnTo>
                    <a:pt x="1217" y="5254"/>
                  </a:lnTo>
                  <a:lnTo>
                    <a:pt x="1164" y="5307"/>
                  </a:lnTo>
                  <a:lnTo>
                    <a:pt x="1111" y="5360"/>
                  </a:lnTo>
                  <a:lnTo>
                    <a:pt x="1059" y="5413"/>
                  </a:lnTo>
                  <a:lnTo>
                    <a:pt x="1007" y="5464"/>
                  </a:lnTo>
                  <a:lnTo>
                    <a:pt x="956" y="5516"/>
                  </a:lnTo>
                  <a:lnTo>
                    <a:pt x="905" y="5567"/>
                  </a:lnTo>
                  <a:lnTo>
                    <a:pt x="853" y="5619"/>
                  </a:lnTo>
                  <a:lnTo>
                    <a:pt x="801" y="5671"/>
                  </a:lnTo>
                  <a:lnTo>
                    <a:pt x="749" y="5723"/>
                  </a:lnTo>
                  <a:lnTo>
                    <a:pt x="696" y="5775"/>
                  </a:lnTo>
                  <a:lnTo>
                    <a:pt x="643" y="5828"/>
                  </a:lnTo>
                  <a:lnTo>
                    <a:pt x="589" y="5881"/>
                  </a:lnTo>
                  <a:lnTo>
                    <a:pt x="533" y="5935"/>
                  </a:lnTo>
                  <a:lnTo>
                    <a:pt x="476" y="5989"/>
                  </a:lnTo>
                  <a:lnTo>
                    <a:pt x="371" y="6096"/>
                  </a:lnTo>
                  <a:lnTo>
                    <a:pt x="282" y="6200"/>
                  </a:lnTo>
                  <a:lnTo>
                    <a:pt x="204" y="6302"/>
                  </a:lnTo>
                  <a:lnTo>
                    <a:pt x="141" y="6400"/>
                  </a:lnTo>
                  <a:lnTo>
                    <a:pt x="90" y="6495"/>
                  </a:lnTo>
                  <a:lnTo>
                    <a:pt x="51" y="6587"/>
                  </a:lnTo>
                  <a:lnTo>
                    <a:pt x="24" y="6677"/>
                  </a:lnTo>
                  <a:lnTo>
                    <a:pt x="7" y="6761"/>
                  </a:lnTo>
                  <a:lnTo>
                    <a:pt x="0" y="6844"/>
                  </a:lnTo>
                  <a:lnTo>
                    <a:pt x="3" y="6922"/>
                  </a:lnTo>
                  <a:lnTo>
                    <a:pt x="14" y="6997"/>
                  </a:lnTo>
                  <a:lnTo>
                    <a:pt x="34" y="7067"/>
                  </a:lnTo>
                  <a:lnTo>
                    <a:pt x="62" y="7133"/>
                  </a:lnTo>
                  <a:lnTo>
                    <a:pt x="96" y="7195"/>
                  </a:lnTo>
                  <a:lnTo>
                    <a:pt x="138" y="7252"/>
                  </a:lnTo>
                  <a:lnTo>
                    <a:pt x="185" y="7306"/>
                  </a:lnTo>
                  <a:lnTo>
                    <a:pt x="238" y="7354"/>
                  </a:lnTo>
                  <a:lnTo>
                    <a:pt x="295" y="7398"/>
                  </a:lnTo>
                  <a:lnTo>
                    <a:pt x="357" y="7437"/>
                  </a:lnTo>
                  <a:lnTo>
                    <a:pt x="422" y="7470"/>
                  </a:lnTo>
                  <a:lnTo>
                    <a:pt x="490" y="7498"/>
                  </a:lnTo>
                  <a:lnTo>
                    <a:pt x="560" y="7521"/>
                  </a:lnTo>
                  <a:lnTo>
                    <a:pt x="632" y="7539"/>
                  </a:lnTo>
                  <a:lnTo>
                    <a:pt x="704" y="7550"/>
                  </a:lnTo>
                  <a:lnTo>
                    <a:pt x="779" y="7556"/>
                  </a:lnTo>
                  <a:lnTo>
                    <a:pt x="852" y="7556"/>
                  </a:lnTo>
                  <a:lnTo>
                    <a:pt x="925" y="7550"/>
                  </a:lnTo>
                  <a:lnTo>
                    <a:pt x="996" y="7538"/>
                  </a:lnTo>
                  <a:lnTo>
                    <a:pt x="1065" y="7519"/>
                  </a:lnTo>
                  <a:lnTo>
                    <a:pt x="1132" y="7494"/>
                  </a:lnTo>
                  <a:lnTo>
                    <a:pt x="1197" y="7462"/>
                  </a:lnTo>
                  <a:lnTo>
                    <a:pt x="1257" y="7424"/>
                  </a:lnTo>
                  <a:lnTo>
                    <a:pt x="4655" y="4037"/>
                  </a:lnTo>
                  <a:lnTo>
                    <a:pt x="4708" y="3984"/>
                  </a:lnTo>
                  <a:lnTo>
                    <a:pt x="4757" y="3936"/>
                  </a:lnTo>
                  <a:lnTo>
                    <a:pt x="4801" y="3895"/>
                  </a:lnTo>
                  <a:lnTo>
                    <a:pt x="4842" y="3858"/>
                  </a:lnTo>
                  <a:lnTo>
                    <a:pt x="4879" y="3826"/>
                  </a:lnTo>
                  <a:lnTo>
                    <a:pt x="4914" y="3799"/>
                  </a:lnTo>
                  <a:lnTo>
                    <a:pt x="4945" y="3776"/>
                  </a:lnTo>
                  <a:lnTo>
                    <a:pt x="4975" y="3758"/>
                  </a:lnTo>
                  <a:lnTo>
                    <a:pt x="5003" y="3743"/>
                  </a:lnTo>
                  <a:lnTo>
                    <a:pt x="5029" y="3732"/>
                  </a:lnTo>
                  <a:lnTo>
                    <a:pt x="5053" y="3723"/>
                  </a:lnTo>
                  <a:lnTo>
                    <a:pt x="5078" y="3718"/>
                  </a:lnTo>
                  <a:lnTo>
                    <a:pt x="5101" y="3716"/>
                  </a:lnTo>
                  <a:lnTo>
                    <a:pt x="5126" y="3716"/>
                  </a:lnTo>
                  <a:lnTo>
                    <a:pt x="5149" y="3718"/>
                  </a:lnTo>
                  <a:lnTo>
                    <a:pt x="5175" y="3721"/>
                  </a:lnTo>
                  <a:lnTo>
                    <a:pt x="5227" y="3734"/>
                  </a:lnTo>
                  <a:lnTo>
                    <a:pt x="5287" y="3748"/>
                  </a:lnTo>
                  <a:lnTo>
                    <a:pt x="5320" y="3756"/>
                  </a:lnTo>
                  <a:lnTo>
                    <a:pt x="5357" y="3764"/>
                  </a:lnTo>
                  <a:lnTo>
                    <a:pt x="5396" y="3772"/>
                  </a:lnTo>
                  <a:lnTo>
                    <a:pt x="5440" y="3779"/>
                  </a:lnTo>
                  <a:lnTo>
                    <a:pt x="5486" y="3786"/>
                  </a:lnTo>
                  <a:lnTo>
                    <a:pt x="5537" y="3791"/>
                  </a:lnTo>
                  <a:lnTo>
                    <a:pt x="5593" y="3795"/>
                  </a:lnTo>
                  <a:lnTo>
                    <a:pt x="5655" y="3796"/>
                  </a:lnTo>
                  <a:lnTo>
                    <a:pt x="5722" y="3796"/>
                  </a:lnTo>
                  <a:lnTo>
                    <a:pt x="5793" y="3794"/>
                  </a:lnTo>
                  <a:lnTo>
                    <a:pt x="5872" y="3788"/>
                  </a:lnTo>
                  <a:lnTo>
                    <a:pt x="5957" y="3779"/>
                  </a:lnTo>
                  <a:lnTo>
                    <a:pt x="6037" y="3768"/>
                  </a:lnTo>
                  <a:lnTo>
                    <a:pt x="6116" y="3754"/>
                  </a:lnTo>
                  <a:lnTo>
                    <a:pt x="6195" y="3735"/>
                  </a:lnTo>
                  <a:lnTo>
                    <a:pt x="6273" y="3712"/>
                  </a:lnTo>
                  <a:lnTo>
                    <a:pt x="6350" y="3686"/>
                  </a:lnTo>
                  <a:lnTo>
                    <a:pt x="6427" y="3655"/>
                  </a:lnTo>
                  <a:lnTo>
                    <a:pt x="6502" y="3622"/>
                  </a:lnTo>
                  <a:lnTo>
                    <a:pt x="6575" y="3584"/>
                  </a:lnTo>
                  <a:lnTo>
                    <a:pt x="6648" y="3544"/>
                  </a:lnTo>
                  <a:lnTo>
                    <a:pt x="6718" y="3500"/>
                  </a:lnTo>
                  <a:lnTo>
                    <a:pt x="6787" y="3453"/>
                  </a:lnTo>
                  <a:lnTo>
                    <a:pt x="6854" y="3404"/>
                  </a:lnTo>
                  <a:lnTo>
                    <a:pt x="6919" y="3351"/>
                  </a:lnTo>
                  <a:lnTo>
                    <a:pt x="6982" y="3296"/>
                  </a:lnTo>
                  <a:lnTo>
                    <a:pt x="7042" y="3236"/>
                  </a:lnTo>
                  <a:lnTo>
                    <a:pt x="7100" y="3176"/>
                  </a:lnTo>
                  <a:lnTo>
                    <a:pt x="7156" y="3113"/>
                  </a:lnTo>
                  <a:lnTo>
                    <a:pt x="7208" y="3047"/>
                  </a:lnTo>
                  <a:lnTo>
                    <a:pt x="7258" y="2979"/>
                  </a:lnTo>
                  <a:lnTo>
                    <a:pt x="7305" y="2909"/>
                  </a:lnTo>
                  <a:lnTo>
                    <a:pt x="7349" y="2837"/>
                  </a:lnTo>
                  <a:lnTo>
                    <a:pt x="7389" y="2763"/>
                  </a:lnTo>
                  <a:lnTo>
                    <a:pt x="7426" y="2686"/>
                  </a:lnTo>
                  <a:lnTo>
                    <a:pt x="7460" y="2609"/>
                  </a:lnTo>
                  <a:lnTo>
                    <a:pt x="7489" y="2529"/>
                  </a:lnTo>
                  <a:lnTo>
                    <a:pt x="7516" y="2448"/>
                  </a:lnTo>
                  <a:lnTo>
                    <a:pt x="7537" y="2365"/>
                  </a:lnTo>
                  <a:lnTo>
                    <a:pt x="7555" y="2282"/>
                  </a:lnTo>
                  <a:lnTo>
                    <a:pt x="7569" y="2196"/>
                  </a:lnTo>
                  <a:lnTo>
                    <a:pt x="7578" y="2110"/>
                  </a:lnTo>
                  <a:lnTo>
                    <a:pt x="7582" y="2023"/>
                  </a:lnTo>
                  <a:lnTo>
                    <a:pt x="7582" y="1935"/>
                  </a:lnTo>
                  <a:close/>
                  <a:moveTo>
                    <a:pt x="641" y="6466"/>
                  </a:moveTo>
                  <a:lnTo>
                    <a:pt x="632" y="6472"/>
                  </a:lnTo>
                  <a:lnTo>
                    <a:pt x="623" y="6476"/>
                  </a:lnTo>
                  <a:lnTo>
                    <a:pt x="615" y="6480"/>
                  </a:lnTo>
                  <a:lnTo>
                    <a:pt x="607" y="6484"/>
                  </a:lnTo>
                  <a:lnTo>
                    <a:pt x="591" y="6488"/>
                  </a:lnTo>
                  <a:lnTo>
                    <a:pt x="576" y="6492"/>
                  </a:lnTo>
                  <a:lnTo>
                    <a:pt x="563" y="6494"/>
                  </a:lnTo>
                  <a:lnTo>
                    <a:pt x="551" y="6496"/>
                  </a:lnTo>
                  <a:lnTo>
                    <a:pt x="538" y="6500"/>
                  </a:lnTo>
                  <a:lnTo>
                    <a:pt x="527" y="6504"/>
                  </a:lnTo>
                  <a:lnTo>
                    <a:pt x="522" y="6507"/>
                  </a:lnTo>
                  <a:lnTo>
                    <a:pt x="516" y="6510"/>
                  </a:lnTo>
                  <a:lnTo>
                    <a:pt x="511" y="6514"/>
                  </a:lnTo>
                  <a:lnTo>
                    <a:pt x="506" y="6519"/>
                  </a:lnTo>
                  <a:lnTo>
                    <a:pt x="500" y="6525"/>
                  </a:lnTo>
                  <a:lnTo>
                    <a:pt x="495" y="6531"/>
                  </a:lnTo>
                  <a:lnTo>
                    <a:pt x="488" y="6539"/>
                  </a:lnTo>
                  <a:lnTo>
                    <a:pt x="483" y="6547"/>
                  </a:lnTo>
                  <a:lnTo>
                    <a:pt x="471" y="6569"/>
                  </a:lnTo>
                  <a:lnTo>
                    <a:pt x="459" y="6595"/>
                  </a:lnTo>
                  <a:lnTo>
                    <a:pt x="446" y="6629"/>
                  </a:lnTo>
                  <a:lnTo>
                    <a:pt x="432" y="6669"/>
                  </a:lnTo>
                  <a:lnTo>
                    <a:pt x="423" y="6699"/>
                  </a:lnTo>
                  <a:lnTo>
                    <a:pt x="417" y="6729"/>
                  </a:lnTo>
                  <a:lnTo>
                    <a:pt x="414" y="6759"/>
                  </a:lnTo>
                  <a:lnTo>
                    <a:pt x="413" y="6788"/>
                  </a:lnTo>
                  <a:lnTo>
                    <a:pt x="414" y="6817"/>
                  </a:lnTo>
                  <a:lnTo>
                    <a:pt x="417" y="6846"/>
                  </a:lnTo>
                  <a:lnTo>
                    <a:pt x="423" y="6873"/>
                  </a:lnTo>
                  <a:lnTo>
                    <a:pt x="430" y="6900"/>
                  </a:lnTo>
                  <a:lnTo>
                    <a:pt x="441" y="6926"/>
                  </a:lnTo>
                  <a:lnTo>
                    <a:pt x="452" y="6952"/>
                  </a:lnTo>
                  <a:lnTo>
                    <a:pt x="465" y="6975"/>
                  </a:lnTo>
                  <a:lnTo>
                    <a:pt x="480" y="6999"/>
                  </a:lnTo>
                  <a:lnTo>
                    <a:pt x="498" y="7021"/>
                  </a:lnTo>
                  <a:lnTo>
                    <a:pt x="515" y="7041"/>
                  </a:lnTo>
                  <a:lnTo>
                    <a:pt x="535" y="7061"/>
                  </a:lnTo>
                  <a:lnTo>
                    <a:pt x="556" y="7079"/>
                  </a:lnTo>
                  <a:lnTo>
                    <a:pt x="578" y="7095"/>
                  </a:lnTo>
                  <a:lnTo>
                    <a:pt x="602" y="7110"/>
                  </a:lnTo>
                  <a:lnTo>
                    <a:pt x="626" y="7123"/>
                  </a:lnTo>
                  <a:lnTo>
                    <a:pt x="651" y="7134"/>
                  </a:lnTo>
                  <a:lnTo>
                    <a:pt x="677" y="7144"/>
                  </a:lnTo>
                  <a:lnTo>
                    <a:pt x="704" y="7152"/>
                  </a:lnTo>
                  <a:lnTo>
                    <a:pt x="732" y="7158"/>
                  </a:lnTo>
                  <a:lnTo>
                    <a:pt x="760" y="7161"/>
                  </a:lnTo>
                  <a:lnTo>
                    <a:pt x="789" y="7162"/>
                  </a:lnTo>
                  <a:lnTo>
                    <a:pt x="818" y="7161"/>
                  </a:lnTo>
                  <a:lnTo>
                    <a:pt x="847" y="7158"/>
                  </a:lnTo>
                  <a:lnTo>
                    <a:pt x="877" y="7152"/>
                  </a:lnTo>
                  <a:lnTo>
                    <a:pt x="907" y="7143"/>
                  </a:lnTo>
                  <a:lnTo>
                    <a:pt x="937" y="7132"/>
                  </a:lnTo>
                  <a:lnTo>
                    <a:pt x="966" y="7119"/>
                  </a:lnTo>
                  <a:lnTo>
                    <a:pt x="996" y="7102"/>
                  </a:lnTo>
                  <a:lnTo>
                    <a:pt x="1031" y="7078"/>
                  </a:lnTo>
                  <a:lnTo>
                    <a:pt x="1062" y="7053"/>
                  </a:lnTo>
                  <a:lnTo>
                    <a:pt x="1089" y="7024"/>
                  </a:lnTo>
                  <a:lnTo>
                    <a:pt x="1112" y="6995"/>
                  </a:lnTo>
                  <a:lnTo>
                    <a:pt x="1131" y="6964"/>
                  </a:lnTo>
                  <a:lnTo>
                    <a:pt x="1147" y="6931"/>
                  </a:lnTo>
                  <a:lnTo>
                    <a:pt x="1159" y="6898"/>
                  </a:lnTo>
                  <a:lnTo>
                    <a:pt x="1168" y="6863"/>
                  </a:lnTo>
                  <a:lnTo>
                    <a:pt x="1173" y="6829"/>
                  </a:lnTo>
                  <a:lnTo>
                    <a:pt x="1175" y="6794"/>
                  </a:lnTo>
                  <a:lnTo>
                    <a:pt x="1175" y="6759"/>
                  </a:lnTo>
                  <a:lnTo>
                    <a:pt x="1171" y="6725"/>
                  </a:lnTo>
                  <a:lnTo>
                    <a:pt x="1164" y="6690"/>
                  </a:lnTo>
                  <a:lnTo>
                    <a:pt x="1155" y="6656"/>
                  </a:lnTo>
                  <a:lnTo>
                    <a:pt x="1143" y="6625"/>
                  </a:lnTo>
                  <a:lnTo>
                    <a:pt x="1128" y="6593"/>
                  </a:lnTo>
                  <a:lnTo>
                    <a:pt x="1111" y="6564"/>
                  </a:lnTo>
                  <a:lnTo>
                    <a:pt x="1092" y="6535"/>
                  </a:lnTo>
                  <a:lnTo>
                    <a:pt x="1070" y="6510"/>
                  </a:lnTo>
                  <a:lnTo>
                    <a:pt x="1047" y="6486"/>
                  </a:lnTo>
                  <a:lnTo>
                    <a:pt x="1021" y="6465"/>
                  </a:lnTo>
                  <a:lnTo>
                    <a:pt x="994" y="6446"/>
                  </a:lnTo>
                  <a:lnTo>
                    <a:pt x="964" y="6430"/>
                  </a:lnTo>
                  <a:lnTo>
                    <a:pt x="934" y="6418"/>
                  </a:lnTo>
                  <a:lnTo>
                    <a:pt x="901" y="6410"/>
                  </a:lnTo>
                  <a:lnTo>
                    <a:pt x="867" y="6405"/>
                  </a:lnTo>
                  <a:lnTo>
                    <a:pt x="833" y="6404"/>
                  </a:lnTo>
                  <a:lnTo>
                    <a:pt x="796" y="6407"/>
                  </a:lnTo>
                  <a:lnTo>
                    <a:pt x="759" y="6414"/>
                  </a:lnTo>
                  <a:lnTo>
                    <a:pt x="721" y="6426"/>
                  </a:lnTo>
                  <a:lnTo>
                    <a:pt x="681" y="6443"/>
                  </a:lnTo>
                  <a:lnTo>
                    <a:pt x="641" y="64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4AACBA-C71B-6831-88D8-B55BC45DA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2399"/>
              <a:ext cx="342" cy="218"/>
            </a:xfrm>
            <a:custGeom>
              <a:avLst/>
              <a:gdLst>
                <a:gd name="T0" fmla="*/ 6625 w 6841"/>
                <a:gd name="T1" fmla="*/ 8 h 4352"/>
                <a:gd name="T2" fmla="*/ 6521 w 6841"/>
                <a:gd name="T3" fmla="*/ 0 h 4352"/>
                <a:gd name="T4" fmla="*/ 6455 w 6841"/>
                <a:gd name="T5" fmla="*/ 13 h 4352"/>
                <a:gd name="T6" fmla="*/ 6416 w 6841"/>
                <a:gd name="T7" fmla="*/ 53 h 4352"/>
                <a:gd name="T8" fmla="*/ 6394 w 6841"/>
                <a:gd name="T9" fmla="*/ 125 h 4352"/>
                <a:gd name="T10" fmla="*/ 6379 w 6841"/>
                <a:gd name="T11" fmla="*/ 237 h 4352"/>
                <a:gd name="T12" fmla="*/ 6361 w 6841"/>
                <a:gd name="T13" fmla="*/ 393 h 4352"/>
                <a:gd name="T14" fmla="*/ 6329 w 6841"/>
                <a:gd name="T15" fmla="*/ 600 h 4352"/>
                <a:gd name="T16" fmla="*/ 6274 w 6841"/>
                <a:gd name="T17" fmla="*/ 863 h 4352"/>
                <a:gd name="T18" fmla="*/ 6186 w 6841"/>
                <a:gd name="T19" fmla="*/ 1189 h 4352"/>
                <a:gd name="T20" fmla="*/ 6091 w 6841"/>
                <a:gd name="T21" fmla="*/ 1473 h 4352"/>
                <a:gd name="T22" fmla="*/ 6000 w 6841"/>
                <a:gd name="T23" fmla="*/ 1706 h 4352"/>
                <a:gd name="T24" fmla="*/ 5901 w 6841"/>
                <a:gd name="T25" fmla="*/ 1929 h 4352"/>
                <a:gd name="T26" fmla="*/ 5788 w 6841"/>
                <a:gd name="T27" fmla="*/ 2145 h 4352"/>
                <a:gd name="T28" fmla="*/ 5665 w 6841"/>
                <a:gd name="T29" fmla="*/ 2357 h 4352"/>
                <a:gd name="T30" fmla="*/ 5416 w 6841"/>
                <a:gd name="T31" fmla="*/ 2723 h 4352"/>
                <a:gd name="T32" fmla="*/ 4900 w 6841"/>
                <a:gd name="T33" fmla="*/ 3269 h 4352"/>
                <a:gd name="T34" fmla="*/ 4347 w 6841"/>
                <a:gd name="T35" fmla="*/ 3626 h 4352"/>
                <a:gd name="T36" fmla="*/ 3772 w 6841"/>
                <a:gd name="T37" fmla="*/ 3804 h 4352"/>
                <a:gd name="T38" fmla="*/ 3193 w 6841"/>
                <a:gd name="T39" fmla="*/ 3815 h 4352"/>
                <a:gd name="T40" fmla="*/ 2626 w 6841"/>
                <a:gd name="T41" fmla="*/ 3670 h 4352"/>
                <a:gd name="T42" fmla="*/ 2088 w 6841"/>
                <a:gd name="T43" fmla="*/ 3380 h 4352"/>
                <a:gd name="T44" fmla="*/ 1596 w 6841"/>
                <a:gd name="T45" fmla="*/ 2956 h 4352"/>
                <a:gd name="T46" fmla="*/ 1166 w 6841"/>
                <a:gd name="T47" fmla="*/ 2409 h 4352"/>
                <a:gd name="T48" fmla="*/ 817 w 6841"/>
                <a:gd name="T49" fmla="*/ 1751 h 4352"/>
                <a:gd name="T50" fmla="*/ 562 w 6841"/>
                <a:gd name="T51" fmla="*/ 992 h 4352"/>
                <a:gd name="T52" fmla="*/ 484 w 6841"/>
                <a:gd name="T53" fmla="*/ 612 h 4352"/>
                <a:gd name="T54" fmla="*/ 465 w 6841"/>
                <a:gd name="T55" fmla="*/ 455 h 4352"/>
                <a:gd name="T56" fmla="*/ 442 w 6841"/>
                <a:gd name="T57" fmla="*/ 300 h 4352"/>
                <a:gd name="T58" fmla="*/ 411 w 6841"/>
                <a:gd name="T59" fmla="*/ 113 h 4352"/>
                <a:gd name="T60" fmla="*/ 399 w 6841"/>
                <a:gd name="T61" fmla="*/ 74 h 4352"/>
                <a:gd name="T62" fmla="*/ 381 w 6841"/>
                <a:gd name="T63" fmla="*/ 46 h 4352"/>
                <a:gd name="T64" fmla="*/ 353 w 6841"/>
                <a:gd name="T65" fmla="*/ 25 h 4352"/>
                <a:gd name="T66" fmla="*/ 313 w 6841"/>
                <a:gd name="T67" fmla="*/ 12 h 4352"/>
                <a:gd name="T68" fmla="*/ 256 w 6841"/>
                <a:gd name="T69" fmla="*/ 5 h 4352"/>
                <a:gd name="T70" fmla="*/ 80 w 6841"/>
                <a:gd name="T71" fmla="*/ 2 h 4352"/>
                <a:gd name="T72" fmla="*/ 27 w 6841"/>
                <a:gd name="T73" fmla="*/ 379 h 4352"/>
                <a:gd name="T74" fmla="*/ 123 w 6841"/>
                <a:gd name="T75" fmla="*/ 950 h 4352"/>
                <a:gd name="T76" fmla="*/ 282 w 6841"/>
                <a:gd name="T77" fmla="*/ 1520 h 4352"/>
                <a:gd name="T78" fmla="*/ 500 w 6841"/>
                <a:gd name="T79" fmla="*/ 2073 h 4352"/>
                <a:gd name="T80" fmla="*/ 774 w 6841"/>
                <a:gd name="T81" fmla="*/ 2598 h 4352"/>
                <a:gd name="T82" fmla="*/ 1101 w 6841"/>
                <a:gd name="T83" fmla="*/ 3077 h 4352"/>
                <a:gd name="T84" fmla="*/ 1478 w 6841"/>
                <a:gd name="T85" fmla="*/ 3501 h 4352"/>
                <a:gd name="T86" fmla="*/ 1902 w 6841"/>
                <a:gd name="T87" fmla="*/ 3855 h 4352"/>
                <a:gd name="T88" fmla="*/ 2369 w 6841"/>
                <a:gd name="T89" fmla="*/ 4123 h 4352"/>
                <a:gd name="T90" fmla="*/ 2876 w 6841"/>
                <a:gd name="T91" fmla="*/ 4294 h 4352"/>
                <a:gd name="T92" fmla="*/ 3419 w 6841"/>
                <a:gd name="T93" fmla="*/ 4352 h 4352"/>
                <a:gd name="T94" fmla="*/ 3964 w 6841"/>
                <a:gd name="T95" fmla="*/ 4290 h 4352"/>
                <a:gd name="T96" fmla="*/ 4468 w 6841"/>
                <a:gd name="T97" fmla="*/ 4118 h 4352"/>
                <a:gd name="T98" fmla="*/ 4931 w 6841"/>
                <a:gd name="T99" fmla="*/ 3849 h 4352"/>
                <a:gd name="T100" fmla="*/ 5349 w 6841"/>
                <a:gd name="T101" fmla="*/ 3496 h 4352"/>
                <a:gd name="T102" fmla="*/ 5721 w 6841"/>
                <a:gd name="T103" fmla="*/ 3074 h 4352"/>
                <a:gd name="T104" fmla="*/ 6045 w 6841"/>
                <a:gd name="T105" fmla="*/ 2598 h 4352"/>
                <a:gd name="T106" fmla="*/ 6317 w 6841"/>
                <a:gd name="T107" fmla="*/ 2079 h 4352"/>
                <a:gd name="T108" fmla="*/ 6536 w 6841"/>
                <a:gd name="T109" fmla="*/ 1532 h 4352"/>
                <a:gd name="T110" fmla="*/ 6699 w 6841"/>
                <a:gd name="T111" fmla="*/ 971 h 4352"/>
                <a:gd name="T112" fmla="*/ 6804 w 6841"/>
                <a:gd name="T113" fmla="*/ 409 h 4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41" h="4352">
                  <a:moveTo>
                    <a:pt x="6841" y="42"/>
                  </a:moveTo>
                  <a:lnTo>
                    <a:pt x="6721" y="22"/>
                  </a:lnTo>
                  <a:lnTo>
                    <a:pt x="6625" y="8"/>
                  </a:lnTo>
                  <a:lnTo>
                    <a:pt x="6585" y="4"/>
                  </a:lnTo>
                  <a:lnTo>
                    <a:pt x="6550" y="1"/>
                  </a:lnTo>
                  <a:lnTo>
                    <a:pt x="6521" y="0"/>
                  </a:lnTo>
                  <a:lnTo>
                    <a:pt x="6495" y="2"/>
                  </a:lnTo>
                  <a:lnTo>
                    <a:pt x="6473" y="6"/>
                  </a:lnTo>
                  <a:lnTo>
                    <a:pt x="6455" y="13"/>
                  </a:lnTo>
                  <a:lnTo>
                    <a:pt x="6438" y="23"/>
                  </a:lnTo>
                  <a:lnTo>
                    <a:pt x="6426" y="37"/>
                  </a:lnTo>
                  <a:lnTo>
                    <a:pt x="6416" y="53"/>
                  </a:lnTo>
                  <a:lnTo>
                    <a:pt x="6407" y="73"/>
                  </a:lnTo>
                  <a:lnTo>
                    <a:pt x="6400" y="98"/>
                  </a:lnTo>
                  <a:lnTo>
                    <a:pt x="6394" y="125"/>
                  </a:lnTo>
                  <a:lnTo>
                    <a:pt x="6388" y="158"/>
                  </a:lnTo>
                  <a:lnTo>
                    <a:pt x="6384" y="195"/>
                  </a:lnTo>
                  <a:lnTo>
                    <a:pt x="6379" y="237"/>
                  </a:lnTo>
                  <a:lnTo>
                    <a:pt x="6374" y="284"/>
                  </a:lnTo>
                  <a:lnTo>
                    <a:pt x="6368" y="336"/>
                  </a:lnTo>
                  <a:lnTo>
                    <a:pt x="6361" y="393"/>
                  </a:lnTo>
                  <a:lnTo>
                    <a:pt x="6353" y="456"/>
                  </a:lnTo>
                  <a:lnTo>
                    <a:pt x="6343" y="525"/>
                  </a:lnTo>
                  <a:lnTo>
                    <a:pt x="6329" y="600"/>
                  </a:lnTo>
                  <a:lnTo>
                    <a:pt x="6314" y="680"/>
                  </a:lnTo>
                  <a:lnTo>
                    <a:pt x="6297" y="768"/>
                  </a:lnTo>
                  <a:lnTo>
                    <a:pt x="6274" y="863"/>
                  </a:lnTo>
                  <a:lnTo>
                    <a:pt x="6249" y="965"/>
                  </a:lnTo>
                  <a:lnTo>
                    <a:pt x="6219" y="1073"/>
                  </a:lnTo>
                  <a:lnTo>
                    <a:pt x="6186" y="1189"/>
                  </a:lnTo>
                  <a:lnTo>
                    <a:pt x="6147" y="1312"/>
                  </a:lnTo>
                  <a:lnTo>
                    <a:pt x="6120" y="1393"/>
                  </a:lnTo>
                  <a:lnTo>
                    <a:pt x="6091" y="1473"/>
                  </a:lnTo>
                  <a:lnTo>
                    <a:pt x="6061" y="1552"/>
                  </a:lnTo>
                  <a:lnTo>
                    <a:pt x="6032" y="1630"/>
                  </a:lnTo>
                  <a:lnTo>
                    <a:pt x="6000" y="1706"/>
                  </a:lnTo>
                  <a:lnTo>
                    <a:pt x="5968" y="1782"/>
                  </a:lnTo>
                  <a:lnTo>
                    <a:pt x="5935" y="1856"/>
                  </a:lnTo>
                  <a:lnTo>
                    <a:pt x="5901" y="1929"/>
                  </a:lnTo>
                  <a:lnTo>
                    <a:pt x="5864" y="2002"/>
                  </a:lnTo>
                  <a:lnTo>
                    <a:pt x="5827" y="2074"/>
                  </a:lnTo>
                  <a:lnTo>
                    <a:pt x="5788" y="2145"/>
                  </a:lnTo>
                  <a:lnTo>
                    <a:pt x="5749" y="2217"/>
                  </a:lnTo>
                  <a:lnTo>
                    <a:pt x="5708" y="2287"/>
                  </a:lnTo>
                  <a:lnTo>
                    <a:pt x="5665" y="2357"/>
                  </a:lnTo>
                  <a:lnTo>
                    <a:pt x="5621" y="2427"/>
                  </a:lnTo>
                  <a:lnTo>
                    <a:pt x="5577" y="2497"/>
                  </a:lnTo>
                  <a:lnTo>
                    <a:pt x="5416" y="2723"/>
                  </a:lnTo>
                  <a:lnTo>
                    <a:pt x="5250" y="2927"/>
                  </a:lnTo>
                  <a:lnTo>
                    <a:pt x="5077" y="3108"/>
                  </a:lnTo>
                  <a:lnTo>
                    <a:pt x="4900" y="3269"/>
                  </a:lnTo>
                  <a:lnTo>
                    <a:pt x="4719" y="3409"/>
                  </a:lnTo>
                  <a:lnTo>
                    <a:pt x="4534" y="3527"/>
                  </a:lnTo>
                  <a:lnTo>
                    <a:pt x="4347" y="3626"/>
                  </a:lnTo>
                  <a:lnTo>
                    <a:pt x="4156" y="3705"/>
                  </a:lnTo>
                  <a:lnTo>
                    <a:pt x="3965" y="3764"/>
                  </a:lnTo>
                  <a:lnTo>
                    <a:pt x="3772" y="3804"/>
                  </a:lnTo>
                  <a:lnTo>
                    <a:pt x="3579" y="3826"/>
                  </a:lnTo>
                  <a:lnTo>
                    <a:pt x="3385" y="3829"/>
                  </a:lnTo>
                  <a:lnTo>
                    <a:pt x="3193" y="3815"/>
                  </a:lnTo>
                  <a:lnTo>
                    <a:pt x="3002" y="3783"/>
                  </a:lnTo>
                  <a:lnTo>
                    <a:pt x="2813" y="3736"/>
                  </a:lnTo>
                  <a:lnTo>
                    <a:pt x="2626" y="3670"/>
                  </a:lnTo>
                  <a:lnTo>
                    <a:pt x="2443" y="3589"/>
                  </a:lnTo>
                  <a:lnTo>
                    <a:pt x="2264" y="3492"/>
                  </a:lnTo>
                  <a:lnTo>
                    <a:pt x="2088" y="3380"/>
                  </a:lnTo>
                  <a:lnTo>
                    <a:pt x="1918" y="3254"/>
                  </a:lnTo>
                  <a:lnTo>
                    <a:pt x="1754" y="3112"/>
                  </a:lnTo>
                  <a:lnTo>
                    <a:pt x="1596" y="2956"/>
                  </a:lnTo>
                  <a:lnTo>
                    <a:pt x="1446" y="2787"/>
                  </a:lnTo>
                  <a:lnTo>
                    <a:pt x="1302" y="2605"/>
                  </a:lnTo>
                  <a:lnTo>
                    <a:pt x="1166" y="2409"/>
                  </a:lnTo>
                  <a:lnTo>
                    <a:pt x="1040" y="2202"/>
                  </a:lnTo>
                  <a:lnTo>
                    <a:pt x="924" y="1982"/>
                  </a:lnTo>
                  <a:lnTo>
                    <a:pt x="817" y="1751"/>
                  </a:lnTo>
                  <a:lnTo>
                    <a:pt x="720" y="1509"/>
                  </a:lnTo>
                  <a:lnTo>
                    <a:pt x="636" y="1256"/>
                  </a:lnTo>
                  <a:lnTo>
                    <a:pt x="562" y="992"/>
                  </a:lnTo>
                  <a:lnTo>
                    <a:pt x="501" y="719"/>
                  </a:lnTo>
                  <a:lnTo>
                    <a:pt x="492" y="665"/>
                  </a:lnTo>
                  <a:lnTo>
                    <a:pt x="484" y="612"/>
                  </a:lnTo>
                  <a:lnTo>
                    <a:pt x="478" y="559"/>
                  </a:lnTo>
                  <a:lnTo>
                    <a:pt x="471" y="507"/>
                  </a:lnTo>
                  <a:lnTo>
                    <a:pt x="465" y="455"/>
                  </a:lnTo>
                  <a:lnTo>
                    <a:pt x="458" y="403"/>
                  </a:lnTo>
                  <a:lnTo>
                    <a:pt x="451" y="352"/>
                  </a:lnTo>
                  <a:lnTo>
                    <a:pt x="442" y="300"/>
                  </a:lnTo>
                  <a:lnTo>
                    <a:pt x="426" y="203"/>
                  </a:lnTo>
                  <a:lnTo>
                    <a:pt x="414" y="128"/>
                  </a:lnTo>
                  <a:lnTo>
                    <a:pt x="411" y="113"/>
                  </a:lnTo>
                  <a:lnTo>
                    <a:pt x="407" y="99"/>
                  </a:lnTo>
                  <a:lnTo>
                    <a:pt x="403" y="86"/>
                  </a:lnTo>
                  <a:lnTo>
                    <a:pt x="399" y="74"/>
                  </a:lnTo>
                  <a:lnTo>
                    <a:pt x="393" y="64"/>
                  </a:lnTo>
                  <a:lnTo>
                    <a:pt x="388" y="54"/>
                  </a:lnTo>
                  <a:lnTo>
                    <a:pt x="381" y="46"/>
                  </a:lnTo>
                  <a:lnTo>
                    <a:pt x="373" y="38"/>
                  </a:lnTo>
                  <a:lnTo>
                    <a:pt x="364" y="31"/>
                  </a:lnTo>
                  <a:lnTo>
                    <a:pt x="353" y="25"/>
                  </a:lnTo>
                  <a:lnTo>
                    <a:pt x="341" y="20"/>
                  </a:lnTo>
                  <a:lnTo>
                    <a:pt x="328" y="16"/>
                  </a:lnTo>
                  <a:lnTo>
                    <a:pt x="313" y="12"/>
                  </a:lnTo>
                  <a:lnTo>
                    <a:pt x="295" y="9"/>
                  </a:lnTo>
                  <a:lnTo>
                    <a:pt x="277" y="7"/>
                  </a:lnTo>
                  <a:lnTo>
                    <a:pt x="256" y="5"/>
                  </a:lnTo>
                  <a:lnTo>
                    <a:pt x="207" y="3"/>
                  </a:lnTo>
                  <a:lnTo>
                    <a:pt x="149" y="2"/>
                  </a:lnTo>
                  <a:lnTo>
                    <a:pt x="80" y="2"/>
                  </a:lnTo>
                  <a:lnTo>
                    <a:pt x="0" y="3"/>
                  </a:lnTo>
                  <a:lnTo>
                    <a:pt x="10" y="190"/>
                  </a:lnTo>
                  <a:lnTo>
                    <a:pt x="27" y="379"/>
                  </a:lnTo>
                  <a:lnTo>
                    <a:pt x="53" y="568"/>
                  </a:lnTo>
                  <a:lnTo>
                    <a:pt x="85" y="759"/>
                  </a:lnTo>
                  <a:lnTo>
                    <a:pt x="123" y="950"/>
                  </a:lnTo>
                  <a:lnTo>
                    <a:pt x="170" y="1141"/>
                  </a:lnTo>
                  <a:lnTo>
                    <a:pt x="223" y="1331"/>
                  </a:lnTo>
                  <a:lnTo>
                    <a:pt x="282" y="1520"/>
                  </a:lnTo>
                  <a:lnTo>
                    <a:pt x="348" y="1706"/>
                  </a:lnTo>
                  <a:lnTo>
                    <a:pt x="422" y="1892"/>
                  </a:lnTo>
                  <a:lnTo>
                    <a:pt x="500" y="2073"/>
                  </a:lnTo>
                  <a:lnTo>
                    <a:pt x="586" y="2251"/>
                  </a:lnTo>
                  <a:lnTo>
                    <a:pt x="677" y="2427"/>
                  </a:lnTo>
                  <a:lnTo>
                    <a:pt x="774" y="2598"/>
                  </a:lnTo>
                  <a:lnTo>
                    <a:pt x="878" y="2763"/>
                  </a:lnTo>
                  <a:lnTo>
                    <a:pt x="987" y="2924"/>
                  </a:lnTo>
                  <a:lnTo>
                    <a:pt x="1101" y="3077"/>
                  </a:lnTo>
                  <a:lnTo>
                    <a:pt x="1221" y="3226"/>
                  </a:lnTo>
                  <a:lnTo>
                    <a:pt x="1348" y="3368"/>
                  </a:lnTo>
                  <a:lnTo>
                    <a:pt x="1478" y="3501"/>
                  </a:lnTo>
                  <a:lnTo>
                    <a:pt x="1615" y="3628"/>
                  </a:lnTo>
                  <a:lnTo>
                    <a:pt x="1755" y="3746"/>
                  </a:lnTo>
                  <a:lnTo>
                    <a:pt x="1902" y="3855"/>
                  </a:lnTo>
                  <a:lnTo>
                    <a:pt x="2053" y="3955"/>
                  </a:lnTo>
                  <a:lnTo>
                    <a:pt x="2209" y="4044"/>
                  </a:lnTo>
                  <a:lnTo>
                    <a:pt x="2369" y="4123"/>
                  </a:lnTo>
                  <a:lnTo>
                    <a:pt x="2534" y="4192"/>
                  </a:lnTo>
                  <a:lnTo>
                    <a:pt x="2703" y="4249"/>
                  </a:lnTo>
                  <a:lnTo>
                    <a:pt x="2876" y="4294"/>
                  </a:lnTo>
                  <a:lnTo>
                    <a:pt x="3053" y="4326"/>
                  </a:lnTo>
                  <a:lnTo>
                    <a:pt x="3234" y="4346"/>
                  </a:lnTo>
                  <a:lnTo>
                    <a:pt x="3419" y="4352"/>
                  </a:lnTo>
                  <a:lnTo>
                    <a:pt x="3605" y="4345"/>
                  </a:lnTo>
                  <a:lnTo>
                    <a:pt x="3787" y="4323"/>
                  </a:lnTo>
                  <a:lnTo>
                    <a:pt x="3964" y="4290"/>
                  </a:lnTo>
                  <a:lnTo>
                    <a:pt x="4136" y="4244"/>
                  </a:lnTo>
                  <a:lnTo>
                    <a:pt x="4304" y="4187"/>
                  </a:lnTo>
                  <a:lnTo>
                    <a:pt x="4468" y="4118"/>
                  </a:lnTo>
                  <a:lnTo>
                    <a:pt x="4627" y="4038"/>
                  </a:lnTo>
                  <a:lnTo>
                    <a:pt x="4781" y="3948"/>
                  </a:lnTo>
                  <a:lnTo>
                    <a:pt x="4931" y="3849"/>
                  </a:lnTo>
                  <a:lnTo>
                    <a:pt x="5075" y="3740"/>
                  </a:lnTo>
                  <a:lnTo>
                    <a:pt x="5215" y="3622"/>
                  </a:lnTo>
                  <a:lnTo>
                    <a:pt x="5349" y="3496"/>
                  </a:lnTo>
                  <a:lnTo>
                    <a:pt x="5479" y="3363"/>
                  </a:lnTo>
                  <a:lnTo>
                    <a:pt x="5603" y="3222"/>
                  </a:lnTo>
                  <a:lnTo>
                    <a:pt x="5721" y="3074"/>
                  </a:lnTo>
                  <a:lnTo>
                    <a:pt x="5835" y="2922"/>
                  </a:lnTo>
                  <a:lnTo>
                    <a:pt x="5942" y="2762"/>
                  </a:lnTo>
                  <a:lnTo>
                    <a:pt x="6045" y="2598"/>
                  </a:lnTo>
                  <a:lnTo>
                    <a:pt x="6142" y="2429"/>
                  </a:lnTo>
                  <a:lnTo>
                    <a:pt x="6233" y="2255"/>
                  </a:lnTo>
                  <a:lnTo>
                    <a:pt x="6317" y="2079"/>
                  </a:lnTo>
                  <a:lnTo>
                    <a:pt x="6397" y="1899"/>
                  </a:lnTo>
                  <a:lnTo>
                    <a:pt x="6469" y="1716"/>
                  </a:lnTo>
                  <a:lnTo>
                    <a:pt x="6536" y="1532"/>
                  </a:lnTo>
                  <a:lnTo>
                    <a:pt x="6596" y="1346"/>
                  </a:lnTo>
                  <a:lnTo>
                    <a:pt x="6651" y="1159"/>
                  </a:lnTo>
                  <a:lnTo>
                    <a:pt x="6699" y="971"/>
                  </a:lnTo>
                  <a:lnTo>
                    <a:pt x="6740" y="783"/>
                  </a:lnTo>
                  <a:lnTo>
                    <a:pt x="6776" y="596"/>
                  </a:lnTo>
                  <a:lnTo>
                    <a:pt x="6804" y="409"/>
                  </a:lnTo>
                  <a:lnTo>
                    <a:pt x="6826" y="224"/>
                  </a:lnTo>
                  <a:lnTo>
                    <a:pt x="684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85DF402-D430-43F8-9A68-1687E8111CA5}"/>
              </a:ext>
            </a:extLst>
          </p:cNvPr>
          <p:cNvSpPr txBox="1"/>
          <p:nvPr/>
        </p:nvSpPr>
        <p:spPr>
          <a:xfrm>
            <a:off x="2995077" y="1818645"/>
            <a:ext cx="2933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pc="-150" dirty="0">
                <a:solidFill>
                  <a:srgbClr val="DB6015"/>
                </a:solidFill>
                <a:latin typeface="Bebas Neue Bold" panose="020B0606020202050201" charset="0"/>
                <a:ea typeface="Roboto Condensed Bold" panose="02000000000000000000" pitchFamily="2" charset="0"/>
              </a:rPr>
              <a:t>$20K</a:t>
            </a:r>
            <a:endParaRPr lang="en-US" sz="8800" spc="-150" dirty="0">
              <a:solidFill>
                <a:srgbClr val="DB6015"/>
              </a:solidFill>
              <a:latin typeface="Bebas Neue Bold" panose="020B0606020202050201" charset="0"/>
              <a:ea typeface="Roboto Condensed Bol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DD3FD8-A74F-F0B5-50CF-3D23FED4BD45}"/>
              </a:ext>
            </a:extLst>
          </p:cNvPr>
          <p:cNvSpPr txBox="1"/>
          <p:nvPr/>
        </p:nvSpPr>
        <p:spPr>
          <a:xfrm>
            <a:off x="3263248" y="2970088"/>
            <a:ext cx="2463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Average cost per claim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32DEE-B33E-13CC-0585-4642744927CF}"/>
              </a:ext>
            </a:extLst>
          </p:cNvPr>
          <p:cNvSpPr txBox="1"/>
          <p:nvPr/>
        </p:nvSpPr>
        <p:spPr>
          <a:xfrm>
            <a:off x="5813386" y="2914277"/>
            <a:ext cx="209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Average days away from work per claim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480F582-1DD3-FB92-900B-D921CDEFA336}"/>
              </a:ext>
            </a:extLst>
          </p:cNvPr>
          <p:cNvSpPr txBox="1">
            <a:spLocks/>
          </p:cNvSpPr>
          <p:nvPr/>
        </p:nvSpPr>
        <p:spPr>
          <a:xfrm>
            <a:off x="319293" y="320217"/>
            <a:ext cx="6104559" cy="40407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426B"/>
                </a:solidFill>
                <a:effectLst>
                  <a:outerShdw dist="38100" sx="1000" sy="1000" algn="tl">
                    <a:srgbClr val="000000"/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r>
              <a:rPr lang="en-US" sz="2800" b="1" baseline="30000" dirty="0">
                <a:solidFill>
                  <a:srgbClr val="00426B"/>
                </a:solidFill>
                <a:effectLst>
                  <a:outerShdw dist="38100" sx="1000" sy="1000" algn="tl">
                    <a:srgbClr val="000000"/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nd</a:t>
            </a:r>
            <a:r>
              <a:rPr lang="en-US" sz="2800" b="1" dirty="0">
                <a:solidFill>
                  <a:srgbClr val="00426B"/>
                </a:solidFill>
                <a:effectLst>
                  <a:outerShdw dist="38100" sx="1000" sy="1000" algn="tl">
                    <a:srgbClr val="000000"/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Most Costly Risk Exposure</a:t>
            </a:r>
          </a:p>
        </p:txBody>
      </p:sp>
    </p:spTree>
    <p:extLst>
      <p:ext uri="{BB962C8B-B14F-4D97-AF65-F5344CB8AC3E}">
        <p14:creationId xmlns:p14="http://schemas.microsoft.com/office/powerpoint/2010/main" val="75934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5ABAE-E861-D084-0C95-7B34AAA240DA}"/>
              </a:ext>
            </a:extLst>
          </p:cNvPr>
          <p:cNvSpPr/>
          <p:nvPr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47CA29-6DAE-7C20-39E9-EE3856D82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C331D1-D9B9-ADD1-2732-EFE9153B802F}"/>
              </a:ext>
            </a:extLst>
          </p:cNvPr>
          <p:cNvSpPr txBox="1"/>
          <p:nvPr/>
        </p:nvSpPr>
        <p:spPr>
          <a:xfrm>
            <a:off x="306575" y="1307240"/>
            <a:ext cx="4232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Risk-Based Approach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Solving for Slips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Housekeeping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Surface Irregularities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Behavioral Factors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Valuable Resources</a:t>
            </a:r>
          </a:p>
        </p:txBody>
      </p:sp>
      <p:sp>
        <p:nvSpPr>
          <p:cNvPr id="12" name="Terminator 2">
            <a:extLst>
              <a:ext uri="{FF2B5EF4-FFF2-40B4-BE49-F238E27FC236}">
                <a16:creationId xmlns:a16="http://schemas.microsoft.com/office/drawing/2014/main" id="{30A2475D-E768-84E8-B197-2A0FFF105AD8}"/>
              </a:ext>
            </a:extLst>
          </p:cNvPr>
          <p:cNvSpPr/>
          <p:nvPr/>
        </p:nvSpPr>
        <p:spPr>
          <a:xfrm rot="10800000">
            <a:off x="4589418" y="-58723"/>
            <a:ext cx="4671788" cy="528066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l="-80000" t="18" r="-25000" b="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CACAA23-EECB-0DD6-3F89-1607DDE0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D55C67-A9FD-F1C0-82B3-2CD11799EEB8}"/>
              </a:ext>
            </a:extLst>
          </p:cNvPr>
          <p:cNvSpPr txBox="1"/>
          <p:nvPr/>
        </p:nvSpPr>
        <p:spPr>
          <a:xfrm>
            <a:off x="306575" y="725298"/>
            <a:ext cx="46247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pc="-150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Today’s Topics</a:t>
            </a:r>
          </a:p>
        </p:txBody>
      </p:sp>
    </p:spTree>
    <p:extLst>
      <p:ext uri="{BB962C8B-B14F-4D97-AF65-F5344CB8AC3E}">
        <p14:creationId xmlns:p14="http://schemas.microsoft.com/office/powerpoint/2010/main" val="217965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5ABAE-E861-D084-0C95-7B34AAA240DA}"/>
              </a:ext>
            </a:extLst>
          </p:cNvPr>
          <p:cNvSpPr/>
          <p:nvPr/>
        </p:nvSpPr>
        <p:spPr>
          <a:xfrm>
            <a:off x="1" y="-1"/>
            <a:ext cx="9210453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47CA29-6DAE-7C20-39E9-EE3856D82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0" y="4561373"/>
            <a:ext cx="810535" cy="358968"/>
          </a:xfrm>
          <a:prstGeom prst="rect">
            <a:avLst/>
          </a:prstGeom>
        </p:spPr>
      </p:pic>
      <p:sp>
        <p:nvSpPr>
          <p:cNvPr id="12" name="Terminator 2">
            <a:extLst>
              <a:ext uri="{FF2B5EF4-FFF2-40B4-BE49-F238E27FC236}">
                <a16:creationId xmlns:a16="http://schemas.microsoft.com/office/drawing/2014/main" id="{30A2475D-E768-84E8-B197-2A0FFF105AD8}"/>
              </a:ext>
            </a:extLst>
          </p:cNvPr>
          <p:cNvSpPr/>
          <p:nvPr/>
        </p:nvSpPr>
        <p:spPr>
          <a:xfrm rot="10800000">
            <a:off x="4579913" y="-58723"/>
            <a:ext cx="4672584" cy="528066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338"/>
              <a:gd name="connsiteY0" fmla="*/ 0 h 21600"/>
              <a:gd name="connsiteX1" fmla="*/ 18125 w 21338"/>
              <a:gd name="connsiteY1" fmla="*/ 0 h 21600"/>
              <a:gd name="connsiteX2" fmla="*/ 21338 w 21338"/>
              <a:gd name="connsiteY2" fmla="*/ 10485 h 21600"/>
              <a:gd name="connsiteX3" fmla="*/ 18125 w 21338"/>
              <a:gd name="connsiteY3" fmla="*/ 21600 h 21600"/>
              <a:gd name="connsiteX4" fmla="*/ 3475 w 21338"/>
              <a:gd name="connsiteY4" fmla="*/ 21600 h 21600"/>
              <a:gd name="connsiteX5" fmla="*/ 0 w 21338"/>
              <a:gd name="connsiteY5" fmla="*/ 10800 h 21600"/>
              <a:gd name="connsiteX6" fmla="*/ 3475 w 21338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1364 w 19227"/>
              <a:gd name="connsiteY0" fmla="*/ 0 h 21600"/>
              <a:gd name="connsiteX1" fmla="*/ 16014 w 19227"/>
              <a:gd name="connsiteY1" fmla="*/ 0 h 21600"/>
              <a:gd name="connsiteX2" fmla="*/ 19227 w 19227"/>
              <a:gd name="connsiteY2" fmla="*/ 10485 h 21600"/>
              <a:gd name="connsiteX3" fmla="*/ 16014 w 19227"/>
              <a:gd name="connsiteY3" fmla="*/ 21600 h 21600"/>
              <a:gd name="connsiteX4" fmla="*/ 1364 w 19227"/>
              <a:gd name="connsiteY4" fmla="*/ 21600 h 21600"/>
              <a:gd name="connsiteX5" fmla="*/ 113 w 19227"/>
              <a:gd name="connsiteY5" fmla="*/ 9855 h 21600"/>
              <a:gd name="connsiteX6" fmla="*/ 1364 w 19227"/>
              <a:gd name="connsiteY6" fmla="*/ 0 h 21600"/>
              <a:gd name="connsiteX0" fmla="*/ 823 w 18686"/>
              <a:gd name="connsiteY0" fmla="*/ 0 h 21600"/>
              <a:gd name="connsiteX1" fmla="*/ 15473 w 18686"/>
              <a:gd name="connsiteY1" fmla="*/ 0 h 21600"/>
              <a:gd name="connsiteX2" fmla="*/ 18686 w 18686"/>
              <a:gd name="connsiteY2" fmla="*/ 10485 h 21600"/>
              <a:gd name="connsiteX3" fmla="*/ 15473 w 18686"/>
              <a:gd name="connsiteY3" fmla="*/ 21600 h 21600"/>
              <a:gd name="connsiteX4" fmla="*/ 823 w 18686"/>
              <a:gd name="connsiteY4" fmla="*/ 21600 h 21600"/>
              <a:gd name="connsiteX5" fmla="*/ 946 w 18686"/>
              <a:gd name="connsiteY5" fmla="*/ 10170 h 21600"/>
              <a:gd name="connsiteX6" fmla="*/ 823 w 18686"/>
              <a:gd name="connsiteY6" fmla="*/ 0 h 21600"/>
              <a:gd name="connsiteX0" fmla="*/ 690 w 18553"/>
              <a:gd name="connsiteY0" fmla="*/ 0 h 21600"/>
              <a:gd name="connsiteX1" fmla="*/ 15340 w 18553"/>
              <a:gd name="connsiteY1" fmla="*/ 0 h 21600"/>
              <a:gd name="connsiteX2" fmla="*/ 18553 w 18553"/>
              <a:gd name="connsiteY2" fmla="*/ 10485 h 21600"/>
              <a:gd name="connsiteX3" fmla="*/ 15340 w 18553"/>
              <a:gd name="connsiteY3" fmla="*/ 21600 h 21600"/>
              <a:gd name="connsiteX4" fmla="*/ 690 w 18553"/>
              <a:gd name="connsiteY4" fmla="*/ 21600 h 21600"/>
              <a:gd name="connsiteX5" fmla="*/ 1467 w 18553"/>
              <a:gd name="connsiteY5" fmla="*/ 10260 h 21600"/>
              <a:gd name="connsiteX6" fmla="*/ 690 w 18553"/>
              <a:gd name="connsiteY6" fmla="*/ 0 h 21600"/>
              <a:gd name="connsiteX0" fmla="*/ 1965 w 18585"/>
              <a:gd name="connsiteY0" fmla="*/ 45 h 21600"/>
              <a:gd name="connsiteX1" fmla="*/ 15372 w 18585"/>
              <a:gd name="connsiteY1" fmla="*/ 0 h 21600"/>
              <a:gd name="connsiteX2" fmla="*/ 18585 w 18585"/>
              <a:gd name="connsiteY2" fmla="*/ 10485 h 21600"/>
              <a:gd name="connsiteX3" fmla="*/ 15372 w 18585"/>
              <a:gd name="connsiteY3" fmla="*/ 21600 h 21600"/>
              <a:gd name="connsiteX4" fmla="*/ 722 w 18585"/>
              <a:gd name="connsiteY4" fmla="*/ 21600 h 21600"/>
              <a:gd name="connsiteX5" fmla="*/ 1499 w 18585"/>
              <a:gd name="connsiteY5" fmla="*/ 10260 h 21600"/>
              <a:gd name="connsiteX6" fmla="*/ 1965 w 18585"/>
              <a:gd name="connsiteY6" fmla="*/ 45 h 21600"/>
              <a:gd name="connsiteX0" fmla="*/ 1764 w 18580"/>
              <a:gd name="connsiteY0" fmla="*/ 45 h 21600"/>
              <a:gd name="connsiteX1" fmla="*/ 15367 w 18580"/>
              <a:gd name="connsiteY1" fmla="*/ 0 h 21600"/>
              <a:gd name="connsiteX2" fmla="*/ 18580 w 18580"/>
              <a:gd name="connsiteY2" fmla="*/ 10485 h 21600"/>
              <a:gd name="connsiteX3" fmla="*/ 15367 w 18580"/>
              <a:gd name="connsiteY3" fmla="*/ 21600 h 21600"/>
              <a:gd name="connsiteX4" fmla="*/ 717 w 18580"/>
              <a:gd name="connsiteY4" fmla="*/ 21600 h 21600"/>
              <a:gd name="connsiteX5" fmla="*/ 1494 w 18580"/>
              <a:gd name="connsiteY5" fmla="*/ 10260 h 21600"/>
              <a:gd name="connsiteX6" fmla="*/ 1764 w 18580"/>
              <a:gd name="connsiteY6" fmla="*/ 45 h 21600"/>
              <a:gd name="connsiteX0" fmla="*/ 1048 w 17864"/>
              <a:gd name="connsiteY0" fmla="*/ 45 h 21600"/>
              <a:gd name="connsiteX1" fmla="*/ 14651 w 17864"/>
              <a:gd name="connsiteY1" fmla="*/ 0 h 21600"/>
              <a:gd name="connsiteX2" fmla="*/ 17864 w 17864"/>
              <a:gd name="connsiteY2" fmla="*/ 10485 h 21600"/>
              <a:gd name="connsiteX3" fmla="*/ 14651 w 17864"/>
              <a:gd name="connsiteY3" fmla="*/ 21600 h 21600"/>
              <a:gd name="connsiteX4" fmla="*/ 1 w 17864"/>
              <a:gd name="connsiteY4" fmla="*/ 21600 h 21600"/>
              <a:gd name="connsiteX5" fmla="*/ 778 w 17864"/>
              <a:gd name="connsiteY5" fmla="*/ 10260 h 21600"/>
              <a:gd name="connsiteX6" fmla="*/ 1048 w 17864"/>
              <a:gd name="connsiteY6" fmla="*/ 45 h 21600"/>
              <a:gd name="connsiteX0" fmla="*/ 397 w 17213"/>
              <a:gd name="connsiteY0" fmla="*/ 45 h 21600"/>
              <a:gd name="connsiteX1" fmla="*/ 14000 w 17213"/>
              <a:gd name="connsiteY1" fmla="*/ 0 h 21600"/>
              <a:gd name="connsiteX2" fmla="*/ 17213 w 17213"/>
              <a:gd name="connsiteY2" fmla="*/ 10485 h 21600"/>
              <a:gd name="connsiteX3" fmla="*/ 14000 w 17213"/>
              <a:gd name="connsiteY3" fmla="*/ 21600 h 21600"/>
              <a:gd name="connsiteX4" fmla="*/ 4 w 17213"/>
              <a:gd name="connsiteY4" fmla="*/ 21105 h 21600"/>
              <a:gd name="connsiteX5" fmla="*/ 127 w 17213"/>
              <a:gd name="connsiteY5" fmla="*/ 10260 h 21600"/>
              <a:gd name="connsiteX6" fmla="*/ 397 w 17213"/>
              <a:gd name="connsiteY6" fmla="*/ 45 h 21600"/>
              <a:gd name="connsiteX0" fmla="*/ 270 w 17086"/>
              <a:gd name="connsiteY0" fmla="*/ 45 h 21690"/>
              <a:gd name="connsiteX1" fmla="*/ 13873 w 17086"/>
              <a:gd name="connsiteY1" fmla="*/ 0 h 21690"/>
              <a:gd name="connsiteX2" fmla="*/ 17086 w 17086"/>
              <a:gd name="connsiteY2" fmla="*/ 10485 h 21690"/>
              <a:gd name="connsiteX3" fmla="*/ 13873 w 17086"/>
              <a:gd name="connsiteY3" fmla="*/ 21600 h 21690"/>
              <a:gd name="connsiteX4" fmla="*/ 270 w 17086"/>
              <a:gd name="connsiteY4" fmla="*/ 21690 h 21690"/>
              <a:gd name="connsiteX5" fmla="*/ 0 w 17086"/>
              <a:gd name="connsiteY5" fmla="*/ 10260 h 21690"/>
              <a:gd name="connsiteX6" fmla="*/ 270 w 17086"/>
              <a:gd name="connsiteY6" fmla="*/ 45 h 21690"/>
              <a:gd name="connsiteX0" fmla="*/ 53 w 16869"/>
              <a:gd name="connsiteY0" fmla="*/ 45 h 21690"/>
              <a:gd name="connsiteX1" fmla="*/ 13656 w 16869"/>
              <a:gd name="connsiteY1" fmla="*/ 0 h 21690"/>
              <a:gd name="connsiteX2" fmla="*/ 16869 w 16869"/>
              <a:gd name="connsiteY2" fmla="*/ 10485 h 21690"/>
              <a:gd name="connsiteX3" fmla="*/ 13656 w 16869"/>
              <a:gd name="connsiteY3" fmla="*/ 21600 h 21690"/>
              <a:gd name="connsiteX4" fmla="*/ 53 w 16869"/>
              <a:gd name="connsiteY4" fmla="*/ 21690 h 21690"/>
              <a:gd name="connsiteX5" fmla="*/ 372 w 16869"/>
              <a:gd name="connsiteY5" fmla="*/ 10305 h 21690"/>
              <a:gd name="connsiteX6" fmla="*/ 53 w 16869"/>
              <a:gd name="connsiteY6" fmla="*/ 45 h 21690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90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0 w 16916"/>
              <a:gd name="connsiteY0" fmla="*/ 45 h 21645"/>
              <a:gd name="connsiteX1" fmla="*/ 13703 w 16916"/>
              <a:gd name="connsiteY1" fmla="*/ 0 h 21645"/>
              <a:gd name="connsiteX2" fmla="*/ 16916 w 16916"/>
              <a:gd name="connsiteY2" fmla="*/ 10485 h 21645"/>
              <a:gd name="connsiteX3" fmla="*/ 13703 w 16916"/>
              <a:gd name="connsiteY3" fmla="*/ 21600 h 21645"/>
              <a:gd name="connsiteX4" fmla="*/ 362 w 16916"/>
              <a:gd name="connsiteY4" fmla="*/ 21645 h 21645"/>
              <a:gd name="connsiteX5" fmla="*/ 125 w 16916"/>
              <a:gd name="connsiteY5" fmla="*/ 10485 h 21645"/>
              <a:gd name="connsiteX6" fmla="*/ 100 w 16916"/>
              <a:gd name="connsiteY6" fmla="*/ 45 h 21645"/>
              <a:gd name="connsiteX0" fmla="*/ 90 w 16906"/>
              <a:gd name="connsiteY0" fmla="*/ 45 h 21690"/>
              <a:gd name="connsiteX1" fmla="*/ 13693 w 16906"/>
              <a:gd name="connsiteY1" fmla="*/ 0 h 21690"/>
              <a:gd name="connsiteX2" fmla="*/ 16906 w 16906"/>
              <a:gd name="connsiteY2" fmla="*/ 10485 h 21690"/>
              <a:gd name="connsiteX3" fmla="*/ 13693 w 16906"/>
              <a:gd name="connsiteY3" fmla="*/ 21600 h 21690"/>
              <a:gd name="connsiteX4" fmla="*/ 58 w 16906"/>
              <a:gd name="connsiteY4" fmla="*/ 21690 h 21690"/>
              <a:gd name="connsiteX5" fmla="*/ 115 w 16906"/>
              <a:gd name="connsiteY5" fmla="*/ 10485 h 21690"/>
              <a:gd name="connsiteX6" fmla="*/ 90 w 16906"/>
              <a:gd name="connsiteY6" fmla="*/ 45 h 21690"/>
              <a:gd name="connsiteX0" fmla="*/ 107 w 16923"/>
              <a:gd name="connsiteY0" fmla="*/ 45 h 21690"/>
              <a:gd name="connsiteX1" fmla="*/ 13710 w 16923"/>
              <a:gd name="connsiteY1" fmla="*/ 0 h 21690"/>
              <a:gd name="connsiteX2" fmla="*/ 16923 w 16923"/>
              <a:gd name="connsiteY2" fmla="*/ 10485 h 21690"/>
              <a:gd name="connsiteX3" fmla="*/ 13710 w 16923"/>
              <a:gd name="connsiteY3" fmla="*/ 21600 h 21690"/>
              <a:gd name="connsiteX4" fmla="*/ 75 w 16923"/>
              <a:gd name="connsiteY4" fmla="*/ 21690 h 21690"/>
              <a:gd name="connsiteX5" fmla="*/ 67 w 16923"/>
              <a:gd name="connsiteY5" fmla="*/ 10800 h 21690"/>
              <a:gd name="connsiteX6" fmla="*/ 107 w 16923"/>
              <a:gd name="connsiteY6" fmla="*/ 45 h 21690"/>
              <a:gd name="connsiteX0" fmla="*/ 47 w 16863"/>
              <a:gd name="connsiteY0" fmla="*/ 45 h 21690"/>
              <a:gd name="connsiteX1" fmla="*/ 13650 w 16863"/>
              <a:gd name="connsiteY1" fmla="*/ 0 h 21690"/>
              <a:gd name="connsiteX2" fmla="*/ 16863 w 16863"/>
              <a:gd name="connsiteY2" fmla="*/ 10485 h 21690"/>
              <a:gd name="connsiteX3" fmla="*/ 13650 w 16863"/>
              <a:gd name="connsiteY3" fmla="*/ 21600 h 21690"/>
              <a:gd name="connsiteX4" fmla="*/ 15 w 16863"/>
              <a:gd name="connsiteY4" fmla="*/ 21690 h 21690"/>
              <a:gd name="connsiteX5" fmla="*/ 7 w 16863"/>
              <a:gd name="connsiteY5" fmla="*/ 10800 h 21690"/>
              <a:gd name="connsiteX6" fmla="*/ 47 w 16863"/>
              <a:gd name="connsiteY6" fmla="*/ 45 h 21690"/>
              <a:gd name="connsiteX0" fmla="*/ 33 w 16849"/>
              <a:gd name="connsiteY0" fmla="*/ 45 h 21690"/>
              <a:gd name="connsiteX1" fmla="*/ 13636 w 16849"/>
              <a:gd name="connsiteY1" fmla="*/ 0 h 21690"/>
              <a:gd name="connsiteX2" fmla="*/ 16849 w 16849"/>
              <a:gd name="connsiteY2" fmla="*/ 10485 h 21690"/>
              <a:gd name="connsiteX3" fmla="*/ 13636 w 16849"/>
              <a:gd name="connsiteY3" fmla="*/ 21600 h 21690"/>
              <a:gd name="connsiteX4" fmla="*/ 1 w 16849"/>
              <a:gd name="connsiteY4" fmla="*/ 21690 h 21690"/>
              <a:gd name="connsiteX5" fmla="*/ 353 w 16849"/>
              <a:gd name="connsiteY5" fmla="*/ 10845 h 21690"/>
              <a:gd name="connsiteX6" fmla="*/ 33 w 16849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854"/>
              <a:gd name="connsiteY0" fmla="*/ 45 h 21690"/>
              <a:gd name="connsiteX1" fmla="*/ 13641 w 16854"/>
              <a:gd name="connsiteY1" fmla="*/ 0 h 21690"/>
              <a:gd name="connsiteX2" fmla="*/ 16854 w 16854"/>
              <a:gd name="connsiteY2" fmla="*/ 10485 h 21690"/>
              <a:gd name="connsiteX3" fmla="*/ 13641 w 16854"/>
              <a:gd name="connsiteY3" fmla="*/ 21600 h 21690"/>
              <a:gd name="connsiteX4" fmla="*/ 6 w 16854"/>
              <a:gd name="connsiteY4" fmla="*/ 21690 h 21690"/>
              <a:gd name="connsiteX5" fmla="*/ 31 w 16854"/>
              <a:gd name="connsiteY5" fmla="*/ 10980 h 21690"/>
              <a:gd name="connsiteX6" fmla="*/ 38 w 16854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6036"/>
              <a:gd name="connsiteY0" fmla="*/ 45 h 21690"/>
              <a:gd name="connsiteX1" fmla="*/ 13641 w 16036"/>
              <a:gd name="connsiteY1" fmla="*/ 0 h 21690"/>
              <a:gd name="connsiteX2" fmla="*/ 16036 w 16036"/>
              <a:gd name="connsiteY2" fmla="*/ 10529 h 21690"/>
              <a:gd name="connsiteX3" fmla="*/ 13641 w 16036"/>
              <a:gd name="connsiteY3" fmla="*/ 21600 h 21690"/>
              <a:gd name="connsiteX4" fmla="*/ 6 w 16036"/>
              <a:gd name="connsiteY4" fmla="*/ 21690 h 21690"/>
              <a:gd name="connsiteX5" fmla="*/ 31 w 16036"/>
              <a:gd name="connsiteY5" fmla="*/ 10980 h 21690"/>
              <a:gd name="connsiteX6" fmla="*/ 38 w 16036"/>
              <a:gd name="connsiteY6" fmla="*/ 45 h 21690"/>
              <a:gd name="connsiteX0" fmla="*/ 38 w 14880"/>
              <a:gd name="connsiteY0" fmla="*/ 45 h 21690"/>
              <a:gd name="connsiteX1" fmla="*/ 13641 w 14880"/>
              <a:gd name="connsiteY1" fmla="*/ 0 h 21690"/>
              <a:gd name="connsiteX2" fmla="*/ 14826 w 14880"/>
              <a:gd name="connsiteY2" fmla="*/ 10662 h 21690"/>
              <a:gd name="connsiteX3" fmla="*/ 13641 w 14880"/>
              <a:gd name="connsiteY3" fmla="*/ 21600 h 21690"/>
              <a:gd name="connsiteX4" fmla="*/ 6 w 14880"/>
              <a:gd name="connsiteY4" fmla="*/ 21690 h 21690"/>
              <a:gd name="connsiteX5" fmla="*/ 31 w 14880"/>
              <a:gd name="connsiteY5" fmla="*/ 10980 h 21690"/>
              <a:gd name="connsiteX6" fmla="*/ 38 w 14880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  <a:gd name="connsiteX0" fmla="*/ 38 w 14826"/>
              <a:gd name="connsiteY0" fmla="*/ 45 h 21690"/>
              <a:gd name="connsiteX1" fmla="*/ 13641 w 14826"/>
              <a:gd name="connsiteY1" fmla="*/ 0 h 21690"/>
              <a:gd name="connsiteX2" fmla="*/ 14826 w 14826"/>
              <a:gd name="connsiteY2" fmla="*/ 10662 h 21690"/>
              <a:gd name="connsiteX3" fmla="*/ 13641 w 14826"/>
              <a:gd name="connsiteY3" fmla="*/ 21600 h 21690"/>
              <a:gd name="connsiteX4" fmla="*/ 6 w 14826"/>
              <a:gd name="connsiteY4" fmla="*/ 21690 h 21690"/>
              <a:gd name="connsiteX5" fmla="*/ 31 w 14826"/>
              <a:gd name="connsiteY5" fmla="*/ 10980 h 21690"/>
              <a:gd name="connsiteX6" fmla="*/ 38 w 14826"/>
              <a:gd name="connsiteY6" fmla="*/ 45 h 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6" h="21690">
                <a:moveTo>
                  <a:pt x="38" y="45"/>
                </a:moveTo>
                <a:lnTo>
                  <a:pt x="13641" y="0"/>
                </a:lnTo>
                <a:cubicBezTo>
                  <a:pt x="14187" y="2030"/>
                  <a:pt x="14826" y="4697"/>
                  <a:pt x="14826" y="10662"/>
                </a:cubicBezTo>
                <a:cubicBezTo>
                  <a:pt x="14826" y="16627"/>
                  <a:pt x="14441" y="17643"/>
                  <a:pt x="13641" y="21600"/>
                </a:cubicBezTo>
                <a:lnTo>
                  <a:pt x="6" y="21690"/>
                </a:lnTo>
                <a:cubicBezTo>
                  <a:pt x="-16" y="17775"/>
                  <a:pt x="26" y="14587"/>
                  <a:pt x="31" y="10980"/>
                </a:cubicBezTo>
                <a:cubicBezTo>
                  <a:pt x="36" y="7373"/>
                  <a:pt x="49" y="5085"/>
                  <a:pt x="38" y="45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t="18" b="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CACAA23-EECB-0DD6-3F89-1607DDE0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15" y="4581136"/>
            <a:ext cx="810535" cy="358968"/>
          </a:xfrm>
          <a:prstGeom prst="rect">
            <a:avLst/>
          </a:prstGeom>
          <a:effectLst>
            <a:outerShdw blurRad="50800" dist="785" dir="5400000" algn="ctr" rotWithShape="0">
              <a:schemeClr val="tx1">
                <a:alpha val="77386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90C837-14AB-549A-0CC0-1CD950074DBF}"/>
              </a:ext>
            </a:extLst>
          </p:cNvPr>
          <p:cNvSpPr txBox="1"/>
          <p:nvPr/>
        </p:nvSpPr>
        <p:spPr>
          <a:xfrm>
            <a:off x="306575" y="725298"/>
            <a:ext cx="46247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pc="-150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Today’s Topics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1B21A4-5844-2CCD-5C24-1D9AAACF8089}"/>
              </a:ext>
            </a:extLst>
          </p:cNvPr>
          <p:cNvSpPr txBox="1"/>
          <p:nvPr/>
        </p:nvSpPr>
        <p:spPr>
          <a:xfrm>
            <a:off x="305779" y="1303292"/>
            <a:ext cx="4232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B6015"/>
              </a:buClr>
            </a:pPr>
            <a:r>
              <a:rPr lang="en-US" sz="2400" dirty="0">
                <a:solidFill>
                  <a:srgbClr val="009ADD"/>
                </a:solidFill>
                <a:effectLst>
                  <a:outerShdw algn="tl">
                    <a:srgbClr val="000000">
                      <a:alpha val="0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The Risk-Based Approach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Solving for Slips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Housekeeping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Surface Irregularities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Behavioral Factors</a:t>
            </a:r>
          </a:p>
          <a:p>
            <a:pPr>
              <a:buClr>
                <a:srgbClr val="DB6015"/>
              </a:buCl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Valuable Resources</a:t>
            </a:r>
          </a:p>
        </p:txBody>
      </p:sp>
    </p:spTree>
    <p:extLst>
      <p:ext uri="{BB962C8B-B14F-4D97-AF65-F5344CB8AC3E}">
        <p14:creationId xmlns:p14="http://schemas.microsoft.com/office/powerpoint/2010/main" val="199637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5D6D62-5019-800F-378A-6F8AA103E58B}"/>
              </a:ext>
            </a:extLst>
          </p:cNvPr>
          <p:cNvGrpSpPr/>
          <p:nvPr/>
        </p:nvGrpSpPr>
        <p:grpSpPr>
          <a:xfrm>
            <a:off x="4725065" y="531835"/>
            <a:ext cx="3531872" cy="3529411"/>
            <a:chOff x="5539558" y="1171076"/>
            <a:chExt cx="3531872" cy="352941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A8D0D33-C5A6-C630-82F8-A3E581111D5E}"/>
                </a:ext>
              </a:extLst>
            </p:cNvPr>
            <p:cNvGrpSpPr/>
            <p:nvPr/>
          </p:nvGrpSpPr>
          <p:grpSpPr>
            <a:xfrm>
              <a:off x="5539558" y="1171076"/>
              <a:ext cx="3531872" cy="3529411"/>
              <a:chOff x="2448899" y="1544279"/>
              <a:chExt cx="3531872" cy="352941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5797A9F-66D4-9B28-1D1C-DFF556C1FE01}"/>
                  </a:ext>
                </a:extLst>
              </p:cNvPr>
              <p:cNvSpPr/>
              <p:nvPr/>
            </p:nvSpPr>
            <p:spPr>
              <a:xfrm>
                <a:off x="2544688" y="1689100"/>
                <a:ext cx="3309317" cy="3309317"/>
              </a:xfrm>
              <a:prstGeom prst="ellipse">
                <a:avLst/>
              </a:prstGeom>
              <a:solidFill>
                <a:srgbClr val="344E6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AE09D6D0-5D8B-14BF-6EA5-2A2069F8C628}"/>
                  </a:ext>
                </a:extLst>
              </p:cNvPr>
              <p:cNvSpPr/>
              <p:nvPr/>
            </p:nvSpPr>
            <p:spPr>
              <a:xfrm>
                <a:off x="2469997" y="1544279"/>
                <a:ext cx="3510774" cy="3510774"/>
              </a:xfrm>
              <a:prstGeom prst="blockArc">
                <a:avLst>
                  <a:gd name="adj1" fmla="val 13203714"/>
                  <a:gd name="adj2" fmla="val 19143501"/>
                  <a:gd name="adj3" fmla="val 27918"/>
                </a:avLst>
              </a:prstGeom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182015F6-873F-888F-2260-BD8C7BFBA199}"/>
                  </a:ext>
                </a:extLst>
              </p:cNvPr>
              <p:cNvSpPr/>
              <p:nvPr/>
            </p:nvSpPr>
            <p:spPr>
              <a:xfrm rot="7176596">
                <a:off x="2451679" y="1544279"/>
                <a:ext cx="3510774" cy="3510774"/>
              </a:xfrm>
              <a:prstGeom prst="blockArc">
                <a:avLst>
                  <a:gd name="adj1" fmla="val 13203714"/>
                  <a:gd name="adj2" fmla="val 19143501"/>
                  <a:gd name="adj3" fmla="val 27918"/>
                </a:avLst>
              </a:prstGeom>
              <a:solidFill>
                <a:srgbClr val="DB601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3879F97F-8A8D-71F3-B2F5-136B8B48ECC6}"/>
                  </a:ext>
                </a:extLst>
              </p:cNvPr>
              <p:cNvSpPr/>
              <p:nvPr/>
            </p:nvSpPr>
            <p:spPr>
              <a:xfrm rot="14490502">
                <a:off x="2448899" y="1562916"/>
                <a:ext cx="3510774" cy="3510774"/>
              </a:xfrm>
              <a:prstGeom prst="blockArc">
                <a:avLst>
                  <a:gd name="adj1" fmla="val 13203714"/>
                  <a:gd name="adj2" fmla="val 19143501"/>
                  <a:gd name="adj3" fmla="val 27918"/>
                </a:avLst>
              </a:prstGeom>
              <a:gradFill>
                <a:gsLst>
                  <a:gs pos="0">
                    <a:srgbClr val="2B86C9"/>
                  </a:gs>
                  <a:gs pos="100000">
                    <a:srgbClr val="0070C0"/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A8C9C82-6D65-1692-C2E3-A26C98298D3E}"/>
                  </a:ext>
                </a:extLst>
              </p:cNvPr>
              <p:cNvSpPr/>
              <p:nvPr/>
            </p:nvSpPr>
            <p:spPr>
              <a:xfrm>
                <a:off x="3416300" y="2519488"/>
                <a:ext cx="1597629" cy="1597629"/>
              </a:xfrm>
              <a:prstGeom prst="ellipse">
                <a:avLst/>
              </a:prstGeom>
              <a:solidFill>
                <a:srgbClr val="344E6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2F1C351-6638-6599-59CC-8D5D2E25FC04}"/>
                  </a:ext>
                </a:extLst>
              </p:cNvPr>
              <p:cNvSpPr/>
              <p:nvPr/>
            </p:nvSpPr>
            <p:spPr>
              <a:xfrm>
                <a:off x="3486785" y="2589970"/>
                <a:ext cx="1460032" cy="14600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DA42892-23C9-D1DF-9A95-DCBD2BA25163}"/>
                  </a:ext>
                </a:extLst>
              </p:cNvPr>
              <p:cNvSpPr/>
              <p:nvPr/>
            </p:nvSpPr>
            <p:spPr>
              <a:xfrm>
                <a:off x="3565121" y="2669091"/>
                <a:ext cx="1268450" cy="1268450"/>
              </a:xfrm>
              <a:prstGeom prst="ellipse">
                <a:avLst/>
              </a:prstGeom>
              <a:gradFill flip="none" rotWithShape="1">
                <a:gsLst>
                  <a:gs pos="48000">
                    <a:schemeClr val="bg2">
                      <a:lumMod val="85000"/>
                    </a:schemeClr>
                  </a:gs>
                  <a:gs pos="10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453944-687F-3091-F4C9-FE0F8783EFA8}"/>
                  </a:ext>
                </a:extLst>
              </p:cNvPr>
              <p:cNvSpPr txBox="1"/>
              <p:nvPr/>
            </p:nvSpPr>
            <p:spPr>
              <a:xfrm>
                <a:off x="3400206" y="3019101"/>
                <a:ext cx="15833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0426B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RISK</a:t>
                </a:r>
              </a:p>
            </p:txBody>
          </p:sp>
          <p:sp>
            <p:nvSpPr>
              <p:cNvPr id="15" name="Multiply 14">
                <a:extLst>
                  <a:ext uri="{FF2B5EF4-FFF2-40B4-BE49-F238E27FC236}">
                    <a16:creationId xmlns:a16="http://schemas.microsoft.com/office/drawing/2014/main" id="{5389412D-54E9-D098-B5B1-FB47B795D55C}"/>
                  </a:ext>
                </a:extLst>
              </p:cNvPr>
              <p:cNvSpPr/>
              <p:nvPr/>
            </p:nvSpPr>
            <p:spPr>
              <a:xfrm>
                <a:off x="2962659" y="2501364"/>
                <a:ext cx="333862" cy="403759"/>
              </a:xfrm>
              <a:prstGeom prst="mathMultiply">
                <a:avLst/>
              </a:prstGeom>
              <a:solidFill>
                <a:srgbClr val="5984A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16" name="Multiply 15">
                <a:extLst>
                  <a:ext uri="{FF2B5EF4-FFF2-40B4-BE49-F238E27FC236}">
                    <a16:creationId xmlns:a16="http://schemas.microsoft.com/office/drawing/2014/main" id="{CA2DD91E-B4BB-5F97-6D65-9CACDD41C97A}"/>
                  </a:ext>
                </a:extLst>
              </p:cNvPr>
              <p:cNvSpPr/>
              <p:nvPr/>
            </p:nvSpPr>
            <p:spPr>
              <a:xfrm>
                <a:off x="5081723" y="2501364"/>
                <a:ext cx="333862" cy="403759"/>
              </a:xfrm>
              <a:prstGeom prst="mathMultiply">
                <a:avLst/>
              </a:prstGeom>
              <a:solidFill>
                <a:srgbClr val="5984A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17" name="Multiply 16">
                <a:extLst>
                  <a:ext uri="{FF2B5EF4-FFF2-40B4-BE49-F238E27FC236}">
                    <a16:creationId xmlns:a16="http://schemas.microsoft.com/office/drawing/2014/main" id="{D5959824-F693-1210-D86C-565D22FE7552}"/>
                  </a:ext>
                </a:extLst>
              </p:cNvPr>
              <p:cNvSpPr/>
              <p:nvPr/>
            </p:nvSpPr>
            <p:spPr>
              <a:xfrm>
                <a:off x="4033862" y="4414078"/>
                <a:ext cx="333862" cy="403759"/>
              </a:xfrm>
              <a:prstGeom prst="mathMultiply">
                <a:avLst/>
              </a:prstGeom>
              <a:solidFill>
                <a:srgbClr val="5984A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970A28-D6BE-5A97-5E61-45AF62730579}"/>
                </a:ext>
              </a:extLst>
            </p:cNvPr>
            <p:cNvSpPr txBox="1"/>
            <p:nvPr/>
          </p:nvSpPr>
          <p:spPr>
            <a:xfrm>
              <a:off x="6396198" y="1407429"/>
              <a:ext cx="1881027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FREQUENCY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NUMBER OF TIMES EXPOSED TO HAZARD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436CCC-CA3D-5587-B643-420EB11B26C2}"/>
                </a:ext>
              </a:extLst>
            </p:cNvPr>
            <p:cNvSpPr txBox="1"/>
            <p:nvPr/>
          </p:nvSpPr>
          <p:spPr>
            <a:xfrm rot="3570028">
              <a:off x="5352338" y="3205422"/>
              <a:ext cx="1799772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LIKELIHOOD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CHANCE SEVERITY</a:t>
              </a:r>
              <a:b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WILL OCCUR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482B89-3F5E-A376-9B7C-6B0D92915BD2}"/>
                </a:ext>
              </a:extLst>
            </p:cNvPr>
            <p:cNvSpPr txBox="1"/>
            <p:nvPr/>
          </p:nvSpPr>
          <p:spPr>
            <a:xfrm rot="18235910">
              <a:off x="7474129" y="3179450"/>
              <a:ext cx="1799772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SEVERITY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CONSEQUENCES OF OCCURRENCE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A8F86D9-FC8A-008D-0ABC-1E0F9CC4F546}"/>
              </a:ext>
            </a:extLst>
          </p:cNvPr>
          <p:cNvSpPr txBox="1">
            <a:spLocks/>
          </p:cNvSpPr>
          <p:nvPr/>
        </p:nvSpPr>
        <p:spPr>
          <a:xfrm>
            <a:off x="296241" y="767234"/>
            <a:ext cx="4071485" cy="286760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ICW Group</a:t>
            </a:r>
            <a:b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1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Risk Framework</a:t>
            </a:r>
            <a:br>
              <a:rPr lang="en-US" sz="2800" dirty="0">
                <a:solidFill>
                  <a:srgbClr val="00426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1200" dirty="0">
              <a:solidFill>
                <a:srgbClr val="00426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Traditional Approaches</a:t>
            </a:r>
            <a:b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Give Way to New Methods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38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tile tx="0" ty="0" sx="100000" sy="100000" flip="none" algn="tl"/>
        </a:blipFill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CW_RM_Protecting_Aging_Workforce_A050123" id="{3933A9D3-81F8-194D-8795-9EA5E06CA39D}" vid="{8E59A4FA-38F3-4D41-90B0-3A5C2DCA30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53003</TotalTime>
  <Words>1179</Words>
  <Application>Microsoft Office PowerPoint</Application>
  <PresentationFormat>On-screen Show (16:9)</PresentationFormat>
  <Paragraphs>302</Paragraphs>
  <Slides>49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Roboto Condensed</vt:lpstr>
      <vt:lpstr>Wingdings</vt:lpstr>
      <vt:lpstr>Arial</vt:lpstr>
      <vt:lpstr>Bebas Neue Bold</vt:lpstr>
      <vt:lpstr>Source Sans Pro</vt:lpstr>
      <vt:lpstr>Calibri</vt:lpstr>
      <vt:lpstr>Roboto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ICW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ICW Group MAC</dc:creator>
  <cp:lastModifiedBy>Jessica Northrup</cp:lastModifiedBy>
  <cp:revision>895</cp:revision>
  <cp:lastPrinted>2018-01-19T21:24:41Z</cp:lastPrinted>
  <dcterms:created xsi:type="dcterms:W3CDTF">2017-06-06T22:36:07Z</dcterms:created>
  <dcterms:modified xsi:type="dcterms:W3CDTF">2024-03-29T15:48:50Z</dcterms:modified>
</cp:coreProperties>
</file>